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07"/>
  </p:notesMasterIdLst>
  <p:sldIdLst>
    <p:sldId id="288" r:id="rId2"/>
    <p:sldId id="258" r:id="rId3"/>
    <p:sldId id="347" r:id="rId4"/>
    <p:sldId id="346" r:id="rId5"/>
    <p:sldId id="349" r:id="rId6"/>
    <p:sldId id="350" r:id="rId7"/>
    <p:sldId id="351" r:id="rId8"/>
    <p:sldId id="352" r:id="rId9"/>
    <p:sldId id="353" r:id="rId10"/>
    <p:sldId id="355" r:id="rId11"/>
    <p:sldId id="354"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3" r:id="rId40"/>
    <p:sldId id="384" r:id="rId41"/>
    <p:sldId id="385" r:id="rId42"/>
    <p:sldId id="386" r:id="rId43"/>
    <p:sldId id="387" r:id="rId44"/>
    <p:sldId id="388" r:id="rId45"/>
    <p:sldId id="389" r:id="rId46"/>
    <p:sldId id="390" r:id="rId47"/>
    <p:sldId id="391" r:id="rId48"/>
    <p:sldId id="392" r:id="rId49"/>
    <p:sldId id="393" r:id="rId50"/>
    <p:sldId id="394" r:id="rId51"/>
    <p:sldId id="395" r:id="rId52"/>
    <p:sldId id="396" r:id="rId53"/>
    <p:sldId id="397" r:id="rId54"/>
    <p:sldId id="398" r:id="rId55"/>
    <p:sldId id="399" r:id="rId56"/>
    <p:sldId id="400" r:id="rId57"/>
    <p:sldId id="401" r:id="rId58"/>
    <p:sldId id="402" r:id="rId59"/>
    <p:sldId id="403" r:id="rId60"/>
    <p:sldId id="404" r:id="rId61"/>
    <p:sldId id="407" r:id="rId62"/>
    <p:sldId id="408" r:id="rId63"/>
    <p:sldId id="409" r:id="rId64"/>
    <p:sldId id="410" r:id="rId65"/>
    <p:sldId id="411" r:id="rId66"/>
    <p:sldId id="412" r:id="rId67"/>
    <p:sldId id="301" r:id="rId68"/>
    <p:sldId id="348" r:id="rId69"/>
    <p:sldId id="413" r:id="rId70"/>
    <p:sldId id="414" r:id="rId71"/>
    <p:sldId id="415" r:id="rId72"/>
    <p:sldId id="416" r:id="rId73"/>
    <p:sldId id="417" r:id="rId74"/>
    <p:sldId id="418" r:id="rId75"/>
    <p:sldId id="419" r:id="rId76"/>
    <p:sldId id="420" r:id="rId77"/>
    <p:sldId id="421" r:id="rId78"/>
    <p:sldId id="422" r:id="rId79"/>
    <p:sldId id="423" r:id="rId80"/>
    <p:sldId id="424" r:id="rId81"/>
    <p:sldId id="425" r:id="rId82"/>
    <p:sldId id="426" r:id="rId83"/>
    <p:sldId id="427" r:id="rId84"/>
    <p:sldId id="428" r:id="rId85"/>
    <p:sldId id="429" r:id="rId86"/>
    <p:sldId id="430" r:id="rId87"/>
    <p:sldId id="431" r:id="rId88"/>
    <p:sldId id="432" r:id="rId89"/>
    <p:sldId id="433" r:id="rId90"/>
    <p:sldId id="434" r:id="rId91"/>
    <p:sldId id="435" r:id="rId92"/>
    <p:sldId id="436" r:id="rId93"/>
    <p:sldId id="437" r:id="rId94"/>
    <p:sldId id="438" r:id="rId95"/>
    <p:sldId id="439" r:id="rId96"/>
    <p:sldId id="440" r:id="rId97"/>
    <p:sldId id="441" r:id="rId98"/>
    <p:sldId id="442" r:id="rId99"/>
    <p:sldId id="443" r:id="rId100"/>
    <p:sldId id="444" r:id="rId101"/>
    <p:sldId id="445" r:id="rId102"/>
    <p:sldId id="446" r:id="rId103"/>
    <p:sldId id="447" r:id="rId104"/>
    <p:sldId id="448" r:id="rId105"/>
    <p:sldId id="449" r:id="rId10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5DAC"/>
    <a:srgbClr val="FB2A38"/>
    <a:srgbClr val="0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Средний стиль 2 — акцент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Средний стиль 2 — акцент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E3FDE45-AF77-4B5C-9715-49D594BDF05E}" styleName="Светлый стиль 1 — акцент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58" autoAdjust="0"/>
    <p:restoredTop sz="89216"/>
  </p:normalViewPr>
  <p:slideViewPr>
    <p:cSldViewPr snapToGrid="0">
      <p:cViewPr varScale="1">
        <p:scale>
          <a:sx n="110" d="100"/>
          <a:sy n="110" d="100"/>
        </p:scale>
        <p:origin x="208"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16E362-832A-824E-B063-25F5DE831740}" type="datetimeFigureOut">
              <a:rPr lang="en-RU" smtClean="0"/>
              <a:t>17.10.2022</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EAD37F-4CAA-4C4E-B967-8FF85B62072E}" type="slidenum">
              <a:rPr lang="en-RU" smtClean="0"/>
              <a:t>‹#›</a:t>
            </a:fld>
            <a:endParaRPr lang="en-RU"/>
          </a:p>
        </p:txBody>
      </p:sp>
    </p:spTree>
    <p:extLst>
      <p:ext uri="{BB962C8B-B14F-4D97-AF65-F5344CB8AC3E}">
        <p14:creationId xmlns:p14="http://schemas.microsoft.com/office/powerpoint/2010/main" val="14440805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14</a:t>
            </a:fld>
            <a:endParaRPr lang="en-RU"/>
          </a:p>
        </p:txBody>
      </p:sp>
    </p:spTree>
    <p:extLst>
      <p:ext uri="{BB962C8B-B14F-4D97-AF65-F5344CB8AC3E}">
        <p14:creationId xmlns:p14="http://schemas.microsoft.com/office/powerpoint/2010/main" val="2803115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24</a:t>
            </a:fld>
            <a:endParaRPr lang="en-RU"/>
          </a:p>
        </p:txBody>
      </p:sp>
    </p:spTree>
    <p:extLst>
      <p:ext uri="{BB962C8B-B14F-4D97-AF65-F5344CB8AC3E}">
        <p14:creationId xmlns:p14="http://schemas.microsoft.com/office/powerpoint/2010/main" val="2791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25</a:t>
            </a:fld>
            <a:endParaRPr lang="en-RU"/>
          </a:p>
        </p:txBody>
      </p:sp>
    </p:spTree>
    <p:extLst>
      <p:ext uri="{BB962C8B-B14F-4D97-AF65-F5344CB8AC3E}">
        <p14:creationId xmlns:p14="http://schemas.microsoft.com/office/powerpoint/2010/main" val="53604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26</a:t>
            </a:fld>
            <a:endParaRPr lang="en-RU"/>
          </a:p>
        </p:txBody>
      </p:sp>
    </p:spTree>
    <p:extLst>
      <p:ext uri="{BB962C8B-B14F-4D97-AF65-F5344CB8AC3E}">
        <p14:creationId xmlns:p14="http://schemas.microsoft.com/office/powerpoint/2010/main" val="374749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27</a:t>
            </a:fld>
            <a:endParaRPr lang="en-RU"/>
          </a:p>
        </p:txBody>
      </p:sp>
    </p:spTree>
    <p:extLst>
      <p:ext uri="{BB962C8B-B14F-4D97-AF65-F5344CB8AC3E}">
        <p14:creationId xmlns:p14="http://schemas.microsoft.com/office/powerpoint/2010/main" val="316644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28</a:t>
            </a:fld>
            <a:endParaRPr lang="en-RU"/>
          </a:p>
        </p:txBody>
      </p:sp>
    </p:spTree>
    <p:extLst>
      <p:ext uri="{BB962C8B-B14F-4D97-AF65-F5344CB8AC3E}">
        <p14:creationId xmlns:p14="http://schemas.microsoft.com/office/powerpoint/2010/main" val="3885839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29</a:t>
            </a:fld>
            <a:endParaRPr lang="en-RU"/>
          </a:p>
        </p:txBody>
      </p:sp>
    </p:spTree>
    <p:extLst>
      <p:ext uri="{BB962C8B-B14F-4D97-AF65-F5344CB8AC3E}">
        <p14:creationId xmlns:p14="http://schemas.microsoft.com/office/powerpoint/2010/main" val="123910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30</a:t>
            </a:fld>
            <a:endParaRPr lang="en-RU"/>
          </a:p>
        </p:txBody>
      </p:sp>
    </p:spTree>
    <p:extLst>
      <p:ext uri="{BB962C8B-B14F-4D97-AF65-F5344CB8AC3E}">
        <p14:creationId xmlns:p14="http://schemas.microsoft.com/office/powerpoint/2010/main" val="31963383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31</a:t>
            </a:fld>
            <a:endParaRPr lang="en-RU"/>
          </a:p>
        </p:txBody>
      </p:sp>
    </p:spTree>
    <p:extLst>
      <p:ext uri="{BB962C8B-B14F-4D97-AF65-F5344CB8AC3E}">
        <p14:creationId xmlns:p14="http://schemas.microsoft.com/office/powerpoint/2010/main" val="2420499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32</a:t>
            </a:fld>
            <a:endParaRPr lang="en-RU"/>
          </a:p>
        </p:txBody>
      </p:sp>
    </p:spTree>
    <p:extLst>
      <p:ext uri="{BB962C8B-B14F-4D97-AF65-F5344CB8AC3E}">
        <p14:creationId xmlns:p14="http://schemas.microsoft.com/office/powerpoint/2010/main" val="1220600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33</a:t>
            </a:fld>
            <a:endParaRPr lang="en-RU"/>
          </a:p>
        </p:txBody>
      </p:sp>
    </p:spTree>
    <p:extLst>
      <p:ext uri="{BB962C8B-B14F-4D97-AF65-F5344CB8AC3E}">
        <p14:creationId xmlns:p14="http://schemas.microsoft.com/office/powerpoint/2010/main" val="3136146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16</a:t>
            </a:fld>
            <a:endParaRPr lang="en-RU"/>
          </a:p>
        </p:txBody>
      </p:sp>
    </p:spTree>
    <p:extLst>
      <p:ext uri="{BB962C8B-B14F-4D97-AF65-F5344CB8AC3E}">
        <p14:creationId xmlns:p14="http://schemas.microsoft.com/office/powerpoint/2010/main" val="978227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34</a:t>
            </a:fld>
            <a:endParaRPr lang="en-RU"/>
          </a:p>
        </p:txBody>
      </p:sp>
    </p:spTree>
    <p:extLst>
      <p:ext uri="{BB962C8B-B14F-4D97-AF65-F5344CB8AC3E}">
        <p14:creationId xmlns:p14="http://schemas.microsoft.com/office/powerpoint/2010/main" val="2426294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35</a:t>
            </a:fld>
            <a:endParaRPr lang="en-RU"/>
          </a:p>
        </p:txBody>
      </p:sp>
    </p:spTree>
    <p:extLst>
      <p:ext uri="{BB962C8B-B14F-4D97-AF65-F5344CB8AC3E}">
        <p14:creationId xmlns:p14="http://schemas.microsoft.com/office/powerpoint/2010/main" val="40880516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36</a:t>
            </a:fld>
            <a:endParaRPr lang="en-RU"/>
          </a:p>
        </p:txBody>
      </p:sp>
    </p:spTree>
    <p:extLst>
      <p:ext uri="{BB962C8B-B14F-4D97-AF65-F5344CB8AC3E}">
        <p14:creationId xmlns:p14="http://schemas.microsoft.com/office/powerpoint/2010/main" val="1300089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37</a:t>
            </a:fld>
            <a:endParaRPr lang="en-RU"/>
          </a:p>
        </p:txBody>
      </p:sp>
    </p:spTree>
    <p:extLst>
      <p:ext uri="{BB962C8B-B14F-4D97-AF65-F5344CB8AC3E}">
        <p14:creationId xmlns:p14="http://schemas.microsoft.com/office/powerpoint/2010/main" val="2537368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38</a:t>
            </a:fld>
            <a:endParaRPr lang="en-RU"/>
          </a:p>
        </p:txBody>
      </p:sp>
    </p:spTree>
    <p:extLst>
      <p:ext uri="{BB962C8B-B14F-4D97-AF65-F5344CB8AC3E}">
        <p14:creationId xmlns:p14="http://schemas.microsoft.com/office/powerpoint/2010/main" val="2537368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39</a:t>
            </a:fld>
            <a:endParaRPr lang="en-RU"/>
          </a:p>
        </p:txBody>
      </p:sp>
    </p:spTree>
    <p:extLst>
      <p:ext uri="{BB962C8B-B14F-4D97-AF65-F5344CB8AC3E}">
        <p14:creationId xmlns:p14="http://schemas.microsoft.com/office/powerpoint/2010/main" val="2962762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40</a:t>
            </a:fld>
            <a:endParaRPr lang="en-RU"/>
          </a:p>
        </p:txBody>
      </p:sp>
    </p:spTree>
    <p:extLst>
      <p:ext uri="{BB962C8B-B14F-4D97-AF65-F5344CB8AC3E}">
        <p14:creationId xmlns:p14="http://schemas.microsoft.com/office/powerpoint/2010/main" val="3190874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41</a:t>
            </a:fld>
            <a:endParaRPr lang="en-RU"/>
          </a:p>
        </p:txBody>
      </p:sp>
    </p:spTree>
    <p:extLst>
      <p:ext uri="{BB962C8B-B14F-4D97-AF65-F5344CB8AC3E}">
        <p14:creationId xmlns:p14="http://schemas.microsoft.com/office/powerpoint/2010/main" val="31445115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42</a:t>
            </a:fld>
            <a:endParaRPr lang="en-RU"/>
          </a:p>
        </p:txBody>
      </p:sp>
    </p:spTree>
    <p:extLst>
      <p:ext uri="{BB962C8B-B14F-4D97-AF65-F5344CB8AC3E}">
        <p14:creationId xmlns:p14="http://schemas.microsoft.com/office/powerpoint/2010/main" val="1636649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43</a:t>
            </a:fld>
            <a:endParaRPr lang="en-RU"/>
          </a:p>
        </p:txBody>
      </p:sp>
    </p:spTree>
    <p:extLst>
      <p:ext uri="{BB962C8B-B14F-4D97-AF65-F5344CB8AC3E}">
        <p14:creationId xmlns:p14="http://schemas.microsoft.com/office/powerpoint/2010/main" val="3419233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17</a:t>
            </a:fld>
            <a:endParaRPr lang="en-RU"/>
          </a:p>
        </p:txBody>
      </p:sp>
    </p:spTree>
    <p:extLst>
      <p:ext uri="{BB962C8B-B14F-4D97-AF65-F5344CB8AC3E}">
        <p14:creationId xmlns:p14="http://schemas.microsoft.com/office/powerpoint/2010/main" val="35585859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44</a:t>
            </a:fld>
            <a:endParaRPr lang="en-RU"/>
          </a:p>
        </p:txBody>
      </p:sp>
    </p:spTree>
    <p:extLst>
      <p:ext uri="{BB962C8B-B14F-4D97-AF65-F5344CB8AC3E}">
        <p14:creationId xmlns:p14="http://schemas.microsoft.com/office/powerpoint/2010/main" val="2656415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45</a:t>
            </a:fld>
            <a:endParaRPr lang="en-RU"/>
          </a:p>
        </p:txBody>
      </p:sp>
    </p:spTree>
    <p:extLst>
      <p:ext uri="{BB962C8B-B14F-4D97-AF65-F5344CB8AC3E}">
        <p14:creationId xmlns:p14="http://schemas.microsoft.com/office/powerpoint/2010/main" val="326401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46</a:t>
            </a:fld>
            <a:endParaRPr lang="en-RU"/>
          </a:p>
        </p:txBody>
      </p:sp>
    </p:spTree>
    <p:extLst>
      <p:ext uri="{BB962C8B-B14F-4D97-AF65-F5344CB8AC3E}">
        <p14:creationId xmlns:p14="http://schemas.microsoft.com/office/powerpoint/2010/main" val="187613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47</a:t>
            </a:fld>
            <a:endParaRPr lang="en-RU"/>
          </a:p>
        </p:txBody>
      </p:sp>
    </p:spTree>
    <p:extLst>
      <p:ext uri="{BB962C8B-B14F-4D97-AF65-F5344CB8AC3E}">
        <p14:creationId xmlns:p14="http://schemas.microsoft.com/office/powerpoint/2010/main" val="3347084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48</a:t>
            </a:fld>
            <a:endParaRPr lang="en-RU"/>
          </a:p>
        </p:txBody>
      </p:sp>
    </p:spTree>
    <p:extLst>
      <p:ext uri="{BB962C8B-B14F-4D97-AF65-F5344CB8AC3E}">
        <p14:creationId xmlns:p14="http://schemas.microsoft.com/office/powerpoint/2010/main" val="42236821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49</a:t>
            </a:fld>
            <a:endParaRPr lang="en-RU"/>
          </a:p>
        </p:txBody>
      </p:sp>
    </p:spTree>
    <p:extLst>
      <p:ext uri="{BB962C8B-B14F-4D97-AF65-F5344CB8AC3E}">
        <p14:creationId xmlns:p14="http://schemas.microsoft.com/office/powerpoint/2010/main" val="3990211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50</a:t>
            </a:fld>
            <a:endParaRPr lang="en-RU"/>
          </a:p>
        </p:txBody>
      </p:sp>
    </p:spTree>
    <p:extLst>
      <p:ext uri="{BB962C8B-B14F-4D97-AF65-F5344CB8AC3E}">
        <p14:creationId xmlns:p14="http://schemas.microsoft.com/office/powerpoint/2010/main" val="9632657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51</a:t>
            </a:fld>
            <a:endParaRPr lang="en-RU"/>
          </a:p>
        </p:txBody>
      </p:sp>
    </p:spTree>
    <p:extLst>
      <p:ext uri="{BB962C8B-B14F-4D97-AF65-F5344CB8AC3E}">
        <p14:creationId xmlns:p14="http://schemas.microsoft.com/office/powerpoint/2010/main" val="1346469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52</a:t>
            </a:fld>
            <a:endParaRPr lang="en-RU"/>
          </a:p>
        </p:txBody>
      </p:sp>
    </p:spTree>
    <p:extLst>
      <p:ext uri="{BB962C8B-B14F-4D97-AF65-F5344CB8AC3E}">
        <p14:creationId xmlns:p14="http://schemas.microsoft.com/office/powerpoint/2010/main" val="22221185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53</a:t>
            </a:fld>
            <a:endParaRPr lang="en-RU"/>
          </a:p>
        </p:txBody>
      </p:sp>
    </p:spTree>
    <p:extLst>
      <p:ext uri="{BB962C8B-B14F-4D97-AF65-F5344CB8AC3E}">
        <p14:creationId xmlns:p14="http://schemas.microsoft.com/office/powerpoint/2010/main" val="12714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18</a:t>
            </a:fld>
            <a:endParaRPr lang="en-RU"/>
          </a:p>
        </p:txBody>
      </p:sp>
    </p:spTree>
    <p:extLst>
      <p:ext uri="{BB962C8B-B14F-4D97-AF65-F5344CB8AC3E}">
        <p14:creationId xmlns:p14="http://schemas.microsoft.com/office/powerpoint/2010/main" val="171272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54</a:t>
            </a:fld>
            <a:endParaRPr lang="en-RU"/>
          </a:p>
        </p:txBody>
      </p:sp>
    </p:spTree>
    <p:extLst>
      <p:ext uri="{BB962C8B-B14F-4D97-AF65-F5344CB8AC3E}">
        <p14:creationId xmlns:p14="http://schemas.microsoft.com/office/powerpoint/2010/main" val="29041777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55</a:t>
            </a:fld>
            <a:endParaRPr lang="en-RU"/>
          </a:p>
        </p:txBody>
      </p:sp>
    </p:spTree>
    <p:extLst>
      <p:ext uri="{BB962C8B-B14F-4D97-AF65-F5344CB8AC3E}">
        <p14:creationId xmlns:p14="http://schemas.microsoft.com/office/powerpoint/2010/main" val="3371969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56</a:t>
            </a:fld>
            <a:endParaRPr lang="en-RU"/>
          </a:p>
        </p:txBody>
      </p:sp>
    </p:spTree>
    <p:extLst>
      <p:ext uri="{BB962C8B-B14F-4D97-AF65-F5344CB8AC3E}">
        <p14:creationId xmlns:p14="http://schemas.microsoft.com/office/powerpoint/2010/main" val="3778168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57</a:t>
            </a:fld>
            <a:endParaRPr lang="en-RU"/>
          </a:p>
        </p:txBody>
      </p:sp>
    </p:spTree>
    <p:extLst>
      <p:ext uri="{BB962C8B-B14F-4D97-AF65-F5344CB8AC3E}">
        <p14:creationId xmlns:p14="http://schemas.microsoft.com/office/powerpoint/2010/main" val="32050385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58</a:t>
            </a:fld>
            <a:endParaRPr lang="en-RU"/>
          </a:p>
        </p:txBody>
      </p:sp>
    </p:spTree>
    <p:extLst>
      <p:ext uri="{BB962C8B-B14F-4D97-AF65-F5344CB8AC3E}">
        <p14:creationId xmlns:p14="http://schemas.microsoft.com/office/powerpoint/2010/main" val="18936095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59</a:t>
            </a:fld>
            <a:endParaRPr lang="en-RU"/>
          </a:p>
        </p:txBody>
      </p:sp>
    </p:spTree>
    <p:extLst>
      <p:ext uri="{BB962C8B-B14F-4D97-AF65-F5344CB8AC3E}">
        <p14:creationId xmlns:p14="http://schemas.microsoft.com/office/powerpoint/2010/main" val="27987247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60</a:t>
            </a:fld>
            <a:endParaRPr lang="en-RU"/>
          </a:p>
        </p:txBody>
      </p:sp>
    </p:spTree>
    <p:extLst>
      <p:ext uri="{BB962C8B-B14F-4D97-AF65-F5344CB8AC3E}">
        <p14:creationId xmlns:p14="http://schemas.microsoft.com/office/powerpoint/2010/main" val="14402870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61</a:t>
            </a:fld>
            <a:endParaRPr lang="en-RU"/>
          </a:p>
        </p:txBody>
      </p:sp>
    </p:spTree>
    <p:extLst>
      <p:ext uri="{BB962C8B-B14F-4D97-AF65-F5344CB8AC3E}">
        <p14:creationId xmlns:p14="http://schemas.microsoft.com/office/powerpoint/2010/main" val="18811003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62</a:t>
            </a:fld>
            <a:endParaRPr lang="en-RU"/>
          </a:p>
        </p:txBody>
      </p:sp>
    </p:spTree>
    <p:extLst>
      <p:ext uri="{BB962C8B-B14F-4D97-AF65-F5344CB8AC3E}">
        <p14:creationId xmlns:p14="http://schemas.microsoft.com/office/powerpoint/2010/main" val="37859038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63</a:t>
            </a:fld>
            <a:endParaRPr lang="en-RU"/>
          </a:p>
        </p:txBody>
      </p:sp>
    </p:spTree>
    <p:extLst>
      <p:ext uri="{BB962C8B-B14F-4D97-AF65-F5344CB8AC3E}">
        <p14:creationId xmlns:p14="http://schemas.microsoft.com/office/powerpoint/2010/main" val="210570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19</a:t>
            </a:fld>
            <a:endParaRPr lang="en-RU"/>
          </a:p>
        </p:txBody>
      </p:sp>
    </p:spTree>
    <p:extLst>
      <p:ext uri="{BB962C8B-B14F-4D97-AF65-F5344CB8AC3E}">
        <p14:creationId xmlns:p14="http://schemas.microsoft.com/office/powerpoint/2010/main" val="4950167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64</a:t>
            </a:fld>
            <a:endParaRPr lang="en-RU"/>
          </a:p>
        </p:txBody>
      </p:sp>
    </p:spTree>
    <p:extLst>
      <p:ext uri="{BB962C8B-B14F-4D97-AF65-F5344CB8AC3E}">
        <p14:creationId xmlns:p14="http://schemas.microsoft.com/office/powerpoint/2010/main" val="2512952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65</a:t>
            </a:fld>
            <a:endParaRPr lang="en-RU"/>
          </a:p>
        </p:txBody>
      </p:sp>
    </p:spTree>
    <p:extLst>
      <p:ext uri="{BB962C8B-B14F-4D97-AF65-F5344CB8AC3E}">
        <p14:creationId xmlns:p14="http://schemas.microsoft.com/office/powerpoint/2010/main" val="324180324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66</a:t>
            </a:fld>
            <a:endParaRPr lang="en-RU"/>
          </a:p>
        </p:txBody>
      </p:sp>
    </p:spTree>
    <p:extLst>
      <p:ext uri="{BB962C8B-B14F-4D97-AF65-F5344CB8AC3E}">
        <p14:creationId xmlns:p14="http://schemas.microsoft.com/office/powerpoint/2010/main" val="21431329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67</a:t>
            </a:fld>
            <a:endParaRPr lang="en-RU"/>
          </a:p>
        </p:txBody>
      </p:sp>
    </p:spTree>
    <p:extLst>
      <p:ext uri="{BB962C8B-B14F-4D97-AF65-F5344CB8AC3E}">
        <p14:creationId xmlns:p14="http://schemas.microsoft.com/office/powerpoint/2010/main" val="342829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68</a:t>
            </a:fld>
            <a:endParaRPr lang="en-RU"/>
          </a:p>
        </p:txBody>
      </p:sp>
    </p:spTree>
    <p:extLst>
      <p:ext uri="{BB962C8B-B14F-4D97-AF65-F5344CB8AC3E}">
        <p14:creationId xmlns:p14="http://schemas.microsoft.com/office/powerpoint/2010/main" val="32185401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69</a:t>
            </a:fld>
            <a:endParaRPr lang="en-RU"/>
          </a:p>
        </p:txBody>
      </p:sp>
    </p:spTree>
    <p:extLst>
      <p:ext uri="{BB962C8B-B14F-4D97-AF65-F5344CB8AC3E}">
        <p14:creationId xmlns:p14="http://schemas.microsoft.com/office/powerpoint/2010/main" val="6831612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70</a:t>
            </a:fld>
            <a:endParaRPr lang="en-RU"/>
          </a:p>
        </p:txBody>
      </p:sp>
    </p:spTree>
    <p:extLst>
      <p:ext uri="{BB962C8B-B14F-4D97-AF65-F5344CB8AC3E}">
        <p14:creationId xmlns:p14="http://schemas.microsoft.com/office/powerpoint/2010/main" val="10907135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71</a:t>
            </a:fld>
            <a:endParaRPr lang="en-RU"/>
          </a:p>
        </p:txBody>
      </p:sp>
    </p:spTree>
    <p:extLst>
      <p:ext uri="{BB962C8B-B14F-4D97-AF65-F5344CB8AC3E}">
        <p14:creationId xmlns:p14="http://schemas.microsoft.com/office/powerpoint/2010/main" val="10841515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72</a:t>
            </a:fld>
            <a:endParaRPr lang="en-RU"/>
          </a:p>
        </p:txBody>
      </p:sp>
    </p:spTree>
    <p:extLst>
      <p:ext uri="{BB962C8B-B14F-4D97-AF65-F5344CB8AC3E}">
        <p14:creationId xmlns:p14="http://schemas.microsoft.com/office/powerpoint/2010/main" val="1484612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73</a:t>
            </a:fld>
            <a:endParaRPr lang="en-RU"/>
          </a:p>
        </p:txBody>
      </p:sp>
    </p:spTree>
    <p:extLst>
      <p:ext uri="{BB962C8B-B14F-4D97-AF65-F5344CB8AC3E}">
        <p14:creationId xmlns:p14="http://schemas.microsoft.com/office/powerpoint/2010/main" val="4191206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20</a:t>
            </a:fld>
            <a:endParaRPr lang="en-RU"/>
          </a:p>
        </p:txBody>
      </p:sp>
    </p:spTree>
    <p:extLst>
      <p:ext uri="{BB962C8B-B14F-4D97-AF65-F5344CB8AC3E}">
        <p14:creationId xmlns:p14="http://schemas.microsoft.com/office/powerpoint/2010/main" val="259590961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74</a:t>
            </a:fld>
            <a:endParaRPr lang="en-RU"/>
          </a:p>
        </p:txBody>
      </p:sp>
    </p:spTree>
    <p:extLst>
      <p:ext uri="{BB962C8B-B14F-4D97-AF65-F5344CB8AC3E}">
        <p14:creationId xmlns:p14="http://schemas.microsoft.com/office/powerpoint/2010/main" val="17831538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75</a:t>
            </a:fld>
            <a:endParaRPr lang="en-RU"/>
          </a:p>
        </p:txBody>
      </p:sp>
    </p:spTree>
    <p:extLst>
      <p:ext uri="{BB962C8B-B14F-4D97-AF65-F5344CB8AC3E}">
        <p14:creationId xmlns:p14="http://schemas.microsoft.com/office/powerpoint/2010/main" val="790426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76</a:t>
            </a:fld>
            <a:endParaRPr lang="en-RU"/>
          </a:p>
        </p:txBody>
      </p:sp>
    </p:spTree>
    <p:extLst>
      <p:ext uri="{BB962C8B-B14F-4D97-AF65-F5344CB8AC3E}">
        <p14:creationId xmlns:p14="http://schemas.microsoft.com/office/powerpoint/2010/main" val="30922320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77</a:t>
            </a:fld>
            <a:endParaRPr lang="en-RU"/>
          </a:p>
        </p:txBody>
      </p:sp>
    </p:spTree>
    <p:extLst>
      <p:ext uri="{BB962C8B-B14F-4D97-AF65-F5344CB8AC3E}">
        <p14:creationId xmlns:p14="http://schemas.microsoft.com/office/powerpoint/2010/main" val="9405391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78</a:t>
            </a:fld>
            <a:endParaRPr lang="en-RU"/>
          </a:p>
        </p:txBody>
      </p:sp>
    </p:spTree>
    <p:extLst>
      <p:ext uri="{BB962C8B-B14F-4D97-AF65-F5344CB8AC3E}">
        <p14:creationId xmlns:p14="http://schemas.microsoft.com/office/powerpoint/2010/main" val="25087021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79</a:t>
            </a:fld>
            <a:endParaRPr lang="en-RU"/>
          </a:p>
        </p:txBody>
      </p:sp>
    </p:spTree>
    <p:extLst>
      <p:ext uri="{BB962C8B-B14F-4D97-AF65-F5344CB8AC3E}">
        <p14:creationId xmlns:p14="http://schemas.microsoft.com/office/powerpoint/2010/main" val="3537555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80</a:t>
            </a:fld>
            <a:endParaRPr lang="en-RU"/>
          </a:p>
        </p:txBody>
      </p:sp>
    </p:spTree>
    <p:extLst>
      <p:ext uri="{BB962C8B-B14F-4D97-AF65-F5344CB8AC3E}">
        <p14:creationId xmlns:p14="http://schemas.microsoft.com/office/powerpoint/2010/main" val="1187178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81</a:t>
            </a:fld>
            <a:endParaRPr lang="en-RU"/>
          </a:p>
        </p:txBody>
      </p:sp>
    </p:spTree>
    <p:extLst>
      <p:ext uri="{BB962C8B-B14F-4D97-AF65-F5344CB8AC3E}">
        <p14:creationId xmlns:p14="http://schemas.microsoft.com/office/powerpoint/2010/main" val="9221581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82</a:t>
            </a:fld>
            <a:endParaRPr lang="en-RU"/>
          </a:p>
        </p:txBody>
      </p:sp>
    </p:spTree>
    <p:extLst>
      <p:ext uri="{BB962C8B-B14F-4D97-AF65-F5344CB8AC3E}">
        <p14:creationId xmlns:p14="http://schemas.microsoft.com/office/powerpoint/2010/main" val="21354449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83</a:t>
            </a:fld>
            <a:endParaRPr lang="en-RU"/>
          </a:p>
        </p:txBody>
      </p:sp>
    </p:spTree>
    <p:extLst>
      <p:ext uri="{BB962C8B-B14F-4D97-AF65-F5344CB8AC3E}">
        <p14:creationId xmlns:p14="http://schemas.microsoft.com/office/powerpoint/2010/main" val="29725238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21</a:t>
            </a:fld>
            <a:endParaRPr lang="en-RU"/>
          </a:p>
        </p:txBody>
      </p:sp>
    </p:spTree>
    <p:extLst>
      <p:ext uri="{BB962C8B-B14F-4D97-AF65-F5344CB8AC3E}">
        <p14:creationId xmlns:p14="http://schemas.microsoft.com/office/powerpoint/2010/main" val="6654114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84</a:t>
            </a:fld>
            <a:endParaRPr lang="en-RU"/>
          </a:p>
        </p:txBody>
      </p:sp>
    </p:spTree>
    <p:extLst>
      <p:ext uri="{BB962C8B-B14F-4D97-AF65-F5344CB8AC3E}">
        <p14:creationId xmlns:p14="http://schemas.microsoft.com/office/powerpoint/2010/main" val="3388138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85</a:t>
            </a:fld>
            <a:endParaRPr lang="en-RU"/>
          </a:p>
        </p:txBody>
      </p:sp>
    </p:spTree>
    <p:extLst>
      <p:ext uri="{BB962C8B-B14F-4D97-AF65-F5344CB8AC3E}">
        <p14:creationId xmlns:p14="http://schemas.microsoft.com/office/powerpoint/2010/main" val="24052907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86</a:t>
            </a:fld>
            <a:endParaRPr lang="en-RU"/>
          </a:p>
        </p:txBody>
      </p:sp>
    </p:spTree>
    <p:extLst>
      <p:ext uri="{BB962C8B-B14F-4D97-AF65-F5344CB8AC3E}">
        <p14:creationId xmlns:p14="http://schemas.microsoft.com/office/powerpoint/2010/main" val="4978014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87</a:t>
            </a:fld>
            <a:endParaRPr lang="en-RU"/>
          </a:p>
        </p:txBody>
      </p:sp>
    </p:spTree>
    <p:extLst>
      <p:ext uri="{BB962C8B-B14F-4D97-AF65-F5344CB8AC3E}">
        <p14:creationId xmlns:p14="http://schemas.microsoft.com/office/powerpoint/2010/main" val="29255083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88</a:t>
            </a:fld>
            <a:endParaRPr lang="en-RU"/>
          </a:p>
        </p:txBody>
      </p:sp>
    </p:spTree>
    <p:extLst>
      <p:ext uri="{BB962C8B-B14F-4D97-AF65-F5344CB8AC3E}">
        <p14:creationId xmlns:p14="http://schemas.microsoft.com/office/powerpoint/2010/main" val="11865779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89</a:t>
            </a:fld>
            <a:endParaRPr lang="en-RU"/>
          </a:p>
        </p:txBody>
      </p:sp>
    </p:spTree>
    <p:extLst>
      <p:ext uri="{BB962C8B-B14F-4D97-AF65-F5344CB8AC3E}">
        <p14:creationId xmlns:p14="http://schemas.microsoft.com/office/powerpoint/2010/main" val="233596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90</a:t>
            </a:fld>
            <a:endParaRPr lang="en-RU"/>
          </a:p>
        </p:txBody>
      </p:sp>
    </p:spTree>
    <p:extLst>
      <p:ext uri="{BB962C8B-B14F-4D97-AF65-F5344CB8AC3E}">
        <p14:creationId xmlns:p14="http://schemas.microsoft.com/office/powerpoint/2010/main" val="24917549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91</a:t>
            </a:fld>
            <a:endParaRPr lang="en-RU"/>
          </a:p>
        </p:txBody>
      </p:sp>
    </p:spTree>
    <p:extLst>
      <p:ext uri="{BB962C8B-B14F-4D97-AF65-F5344CB8AC3E}">
        <p14:creationId xmlns:p14="http://schemas.microsoft.com/office/powerpoint/2010/main" val="20077899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92</a:t>
            </a:fld>
            <a:endParaRPr lang="en-RU"/>
          </a:p>
        </p:txBody>
      </p:sp>
    </p:spTree>
    <p:extLst>
      <p:ext uri="{BB962C8B-B14F-4D97-AF65-F5344CB8AC3E}">
        <p14:creationId xmlns:p14="http://schemas.microsoft.com/office/powerpoint/2010/main" val="419120649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93</a:t>
            </a:fld>
            <a:endParaRPr lang="en-RU"/>
          </a:p>
        </p:txBody>
      </p:sp>
    </p:spTree>
    <p:extLst>
      <p:ext uri="{BB962C8B-B14F-4D97-AF65-F5344CB8AC3E}">
        <p14:creationId xmlns:p14="http://schemas.microsoft.com/office/powerpoint/2010/main" val="3787525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22</a:t>
            </a:fld>
            <a:endParaRPr lang="en-RU"/>
          </a:p>
        </p:txBody>
      </p:sp>
    </p:spTree>
    <p:extLst>
      <p:ext uri="{BB962C8B-B14F-4D97-AF65-F5344CB8AC3E}">
        <p14:creationId xmlns:p14="http://schemas.microsoft.com/office/powerpoint/2010/main" val="132260133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94</a:t>
            </a:fld>
            <a:endParaRPr lang="en-RU"/>
          </a:p>
        </p:txBody>
      </p:sp>
    </p:spTree>
    <p:extLst>
      <p:ext uri="{BB962C8B-B14F-4D97-AF65-F5344CB8AC3E}">
        <p14:creationId xmlns:p14="http://schemas.microsoft.com/office/powerpoint/2010/main" val="21853703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95</a:t>
            </a:fld>
            <a:endParaRPr lang="en-RU"/>
          </a:p>
        </p:txBody>
      </p:sp>
    </p:spTree>
    <p:extLst>
      <p:ext uri="{BB962C8B-B14F-4D97-AF65-F5344CB8AC3E}">
        <p14:creationId xmlns:p14="http://schemas.microsoft.com/office/powerpoint/2010/main" val="7282965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96</a:t>
            </a:fld>
            <a:endParaRPr lang="en-RU"/>
          </a:p>
        </p:txBody>
      </p:sp>
    </p:spTree>
    <p:extLst>
      <p:ext uri="{BB962C8B-B14F-4D97-AF65-F5344CB8AC3E}">
        <p14:creationId xmlns:p14="http://schemas.microsoft.com/office/powerpoint/2010/main" val="4631961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97</a:t>
            </a:fld>
            <a:endParaRPr lang="en-RU"/>
          </a:p>
        </p:txBody>
      </p:sp>
    </p:spTree>
    <p:extLst>
      <p:ext uri="{BB962C8B-B14F-4D97-AF65-F5344CB8AC3E}">
        <p14:creationId xmlns:p14="http://schemas.microsoft.com/office/powerpoint/2010/main" val="127535017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98</a:t>
            </a:fld>
            <a:endParaRPr lang="en-RU"/>
          </a:p>
        </p:txBody>
      </p:sp>
    </p:spTree>
    <p:extLst>
      <p:ext uri="{BB962C8B-B14F-4D97-AF65-F5344CB8AC3E}">
        <p14:creationId xmlns:p14="http://schemas.microsoft.com/office/powerpoint/2010/main" val="25979844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99</a:t>
            </a:fld>
            <a:endParaRPr lang="en-RU"/>
          </a:p>
        </p:txBody>
      </p:sp>
    </p:spTree>
    <p:extLst>
      <p:ext uri="{BB962C8B-B14F-4D97-AF65-F5344CB8AC3E}">
        <p14:creationId xmlns:p14="http://schemas.microsoft.com/office/powerpoint/2010/main" val="1411439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100</a:t>
            </a:fld>
            <a:endParaRPr lang="en-RU"/>
          </a:p>
        </p:txBody>
      </p:sp>
    </p:spTree>
    <p:extLst>
      <p:ext uri="{BB962C8B-B14F-4D97-AF65-F5344CB8AC3E}">
        <p14:creationId xmlns:p14="http://schemas.microsoft.com/office/powerpoint/2010/main" val="393404134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101</a:t>
            </a:fld>
            <a:endParaRPr lang="en-RU"/>
          </a:p>
        </p:txBody>
      </p:sp>
    </p:spTree>
    <p:extLst>
      <p:ext uri="{BB962C8B-B14F-4D97-AF65-F5344CB8AC3E}">
        <p14:creationId xmlns:p14="http://schemas.microsoft.com/office/powerpoint/2010/main" val="17449913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102</a:t>
            </a:fld>
            <a:endParaRPr lang="en-RU"/>
          </a:p>
        </p:txBody>
      </p:sp>
    </p:spTree>
    <p:extLst>
      <p:ext uri="{BB962C8B-B14F-4D97-AF65-F5344CB8AC3E}">
        <p14:creationId xmlns:p14="http://schemas.microsoft.com/office/powerpoint/2010/main" val="36310498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103</a:t>
            </a:fld>
            <a:endParaRPr lang="en-RU"/>
          </a:p>
        </p:txBody>
      </p:sp>
    </p:spTree>
    <p:extLst>
      <p:ext uri="{BB962C8B-B14F-4D97-AF65-F5344CB8AC3E}">
        <p14:creationId xmlns:p14="http://schemas.microsoft.com/office/powerpoint/2010/main" val="3383811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23</a:t>
            </a:fld>
            <a:endParaRPr lang="en-RU"/>
          </a:p>
        </p:txBody>
      </p:sp>
    </p:spTree>
    <p:extLst>
      <p:ext uri="{BB962C8B-B14F-4D97-AF65-F5344CB8AC3E}">
        <p14:creationId xmlns:p14="http://schemas.microsoft.com/office/powerpoint/2010/main" val="3756721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U" dirty="0"/>
          </a:p>
        </p:txBody>
      </p:sp>
      <p:sp>
        <p:nvSpPr>
          <p:cNvPr id="4" name="Slide Number Placeholder 3"/>
          <p:cNvSpPr>
            <a:spLocks noGrp="1"/>
          </p:cNvSpPr>
          <p:nvPr>
            <p:ph type="sldNum" sz="quarter" idx="5"/>
          </p:nvPr>
        </p:nvSpPr>
        <p:spPr/>
        <p:txBody>
          <a:bodyPr/>
          <a:lstStyle/>
          <a:p>
            <a:fld id="{45EAD37F-4CAA-4C4E-B967-8FF85B62072E}" type="slidenum">
              <a:rPr lang="en-RU" smtClean="0"/>
              <a:t>104</a:t>
            </a:fld>
            <a:endParaRPr lang="en-RU"/>
          </a:p>
        </p:txBody>
      </p:sp>
    </p:spTree>
    <p:extLst>
      <p:ext uri="{BB962C8B-B14F-4D97-AF65-F5344CB8AC3E}">
        <p14:creationId xmlns:p14="http://schemas.microsoft.com/office/powerpoint/2010/main" val="622657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Титульный лист">
    <p:spTree>
      <p:nvGrpSpPr>
        <p:cNvPr id="1" name=""/>
        <p:cNvGrpSpPr/>
        <p:nvPr/>
      </p:nvGrpSpPr>
      <p:grpSpPr>
        <a:xfrm>
          <a:off x="0" y="0"/>
          <a:ext cx="0" cy="0"/>
          <a:chOff x="0" y="0"/>
          <a:chExt cx="0" cy="0"/>
        </a:xfrm>
      </p:grpSpPr>
      <p:sp>
        <p:nvSpPr>
          <p:cNvPr id="20" name="Текст 19">
            <a:extLst>
              <a:ext uri="{FF2B5EF4-FFF2-40B4-BE49-F238E27FC236}">
                <a16:creationId xmlns:a16="http://schemas.microsoft.com/office/drawing/2014/main" id="{026323EB-CB20-F940-B194-DF913FF6C0A7}"/>
              </a:ext>
            </a:extLst>
          </p:cNvPr>
          <p:cNvSpPr>
            <a:spLocks noGrp="1"/>
          </p:cNvSpPr>
          <p:nvPr>
            <p:ph type="body" sz="quarter" idx="10" hasCustomPrompt="1"/>
          </p:nvPr>
        </p:nvSpPr>
        <p:spPr>
          <a:xfrm>
            <a:off x="544424" y="3100913"/>
            <a:ext cx="10302749" cy="3073728"/>
          </a:xfrm>
          <a:prstGeom prst="rect">
            <a:avLst/>
          </a:prstGeom>
        </p:spPr>
        <p:txBody>
          <a:bodyPr/>
          <a:lstStyle>
            <a:lvl1pPr marL="0" indent="0">
              <a:buNone/>
              <a:defRPr sz="3600" baseline="0">
                <a:solidFill>
                  <a:schemeClr val="accent4"/>
                </a:solidFill>
                <a:latin typeface="Helvetica" pitchFamily="2" charset="0"/>
              </a:defRPr>
            </a:lvl1pPr>
          </a:lstStyle>
          <a:p>
            <a:pPr lvl="0"/>
            <a:r>
              <a:rPr lang="ru-RU" dirty="0"/>
              <a:t>Название лекции</a:t>
            </a:r>
          </a:p>
          <a:p>
            <a:pPr lvl="0"/>
            <a:r>
              <a:rPr lang="ru-RU" dirty="0"/>
              <a:t>Программирование на языке </a:t>
            </a:r>
            <a:r>
              <a:rPr lang="en-US" dirty="0"/>
              <a:t>Java</a:t>
            </a:r>
          </a:p>
          <a:p>
            <a:pPr lvl="0"/>
            <a:r>
              <a:rPr lang="ru-RU" dirty="0"/>
              <a:t>Имя лектора</a:t>
            </a:r>
          </a:p>
          <a:p>
            <a:pPr lvl="0"/>
            <a:r>
              <a:rPr lang="ru-RU" dirty="0"/>
              <a:t>Название курса</a:t>
            </a:r>
          </a:p>
        </p:txBody>
      </p:sp>
      <p:pic>
        <p:nvPicPr>
          <p:cNvPr id="18" name="Рисунок 720">
            <a:extLst>
              <a:ext uri="{FF2B5EF4-FFF2-40B4-BE49-F238E27FC236}">
                <a16:creationId xmlns:a16="http://schemas.microsoft.com/office/drawing/2014/main" id="{DEA648B1-C859-D94A-A6A1-43602DAEA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238" y="4938293"/>
            <a:ext cx="3039763" cy="1918888"/>
          </a:xfrm>
          <a:prstGeom prst="rect">
            <a:avLst/>
          </a:prstGeom>
          <a:ln w="12700">
            <a:miter lim="400000"/>
          </a:ln>
        </p:spPr>
      </p:pic>
      <p:pic>
        <p:nvPicPr>
          <p:cNvPr id="1028" name="Picture 4" descr="Фирменный стиль, логотипы и шаблоны НИУ ВШЭ – О Вышке – Национальный  исследовательский университет «Высшая школа экономики»">
            <a:extLst>
              <a:ext uri="{FF2B5EF4-FFF2-40B4-BE49-F238E27FC236}">
                <a16:creationId xmlns:a16="http://schemas.microsoft.com/office/drawing/2014/main" id="{E3C6C220-9B16-A149-878A-0907C03ECDC7}"/>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4424" y="683359"/>
            <a:ext cx="9502346" cy="114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486513"/>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Слайд №1.1 Стандартный">
    <p:spTree>
      <p:nvGrpSpPr>
        <p:cNvPr id="1" name=""/>
        <p:cNvGrpSpPr/>
        <p:nvPr/>
      </p:nvGrpSpPr>
      <p:grpSpPr>
        <a:xfrm>
          <a:off x="0" y="0"/>
          <a:ext cx="0" cy="0"/>
          <a:chOff x="0" y="0"/>
          <a:chExt cx="0" cy="0"/>
        </a:xfrm>
      </p:grpSpPr>
      <p:pic>
        <p:nvPicPr>
          <p:cNvPr id="9" name="Рисунок 43">
            <a:extLst>
              <a:ext uri="{FF2B5EF4-FFF2-40B4-BE49-F238E27FC236}">
                <a16:creationId xmlns:a16="http://schemas.microsoft.com/office/drawing/2014/main" id="{31DA519A-B518-FF4B-8FB1-2672058A68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9" y="280852"/>
            <a:ext cx="770023" cy="770023"/>
          </a:xfrm>
          <a:prstGeom prst="rect">
            <a:avLst/>
          </a:prstGeom>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015DAC"/>
            </a:solidFill>
            <a:prstDash val="solid"/>
            <a:miter lim="800000"/>
          </a:ln>
          <a:effectLst/>
        </p:spPr>
        <p:txBody>
          <a:bodyPr wrap="square" lIns="45719" tIns="45719" rIns="45719" bIns="45719" numCol="1" anchor="t">
            <a:noAutofit/>
          </a:bodyPr>
          <a:lstStyle/>
          <a:p>
            <a:endParaRPr dirty="0"/>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4"/>
            <a:ext cx="9726295" cy="548746"/>
          </a:xfrm>
          <a:prstGeom prst="rect">
            <a:avLst/>
          </a:prstGeom>
        </p:spPr>
        <p:txBody>
          <a:bodyPr>
            <a:normAutofit/>
          </a:bodyPr>
          <a:lstStyle>
            <a:lvl1pPr marL="0" indent="0">
              <a:buNone/>
              <a:defRPr sz="4000">
                <a:solidFill>
                  <a:schemeClr val="accent4"/>
                </a:solidFill>
                <a:latin typeface="Helvetica" pitchFamily="2" charset="0"/>
              </a:defRPr>
            </a:lvl1pPr>
          </a:lstStyle>
          <a:p>
            <a:pPr lvl="0"/>
            <a:r>
              <a:rPr lang="ru-RU" dirty="0"/>
              <a:t>Заголовок</a:t>
            </a:r>
          </a:p>
        </p:txBody>
      </p:sp>
    </p:spTree>
    <p:extLst>
      <p:ext uri="{BB962C8B-B14F-4D97-AF65-F5344CB8AC3E}">
        <p14:creationId xmlns:p14="http://schemas.microsoft.com/office/powerpoint/2010/main" val="337759302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cSld name="1_Слайд №1.1 Стандартный">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srcRect l="38098" t="6809" r="46928" b="78012"/>
          <a:stretch>
            <a:fillRect/>
          </a:stretch>
        </p:blipFill>
        <p:spPr>
          <a:xfrm>
            <a:off x="-3259" y="279216"/>
            <a:ext cx="770023" cy="773296"/>
          </a:xfrm>
          <a:prstGeom prst="rect">
            <a:avLst/>
          </a:prstGeom>
          <a:noFill/>
          <a:ln w="12700">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FB2A38"/>
            </a:solidFill>
            <a:prstDash val="solid"/>
            <a:miter lim="800000"/>
          </a:ln>
          <a:effectLst/>
        </p:spPr>
        <p:txBody>
          <a:bodyPr wrap="square" lIns="45719" tIns="45719" rIns="45719" bIns="45719" numCol="1" anchor="t">
            <a:noAutofit/>
          </a:bodyPr>
          <a:lstStyle/>
          <a:p>
            <a:endParaRPr dirty="0"/>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latin typeface="+mn-lt"/>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1795249"/>
            <a:ext cx="9826858" cy="3959438"/>
          </a:xfrm>
          <a:prstGeom prst="rect">
            <a:avLst/>
          </a:prstGeom>
        </p:spPr>
        <p:txBody>
          <a:bodyPr>
            <a:normAutofit/>
          </a:bodyPr>
          <a:lstStyle>
            <a:lvl1pPr marL="0" indent="0">
              <a:buNone/>
              <a:defRPr sz="2000" baseline="0">
                <a:solidFill>
                  <a:schemeClr val="tx1"/>
                </a:solidFill>
                <a:latin typeface="Proxima Nova Light" panose="02000506030000020004"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lang="ru-RU" dirty="0"/>
              <a:t>Текст</a:t>
            </a:r>
          </a:p>
        </p:txBody>
      </p:sp>
      <p:sp>
        <p:nvSpPr>
          <p:cNvPr id="10" name="Текст 9">
            <a:extLst>
              <a:ext uri="{FF2B5EF4-FFF2-40B4-BE49-F238E27FC236}">
                <a16:creationId xmlns:a16="http://schemas.microsoft.com/office/drawing/2014/main" id="{80F41BEF-94A2-9C4C-B439-19D1A93B3101}"/>
              </a:ext>
            </a:extLst>
          </p:cNvPr>
          <p:cNvSpPr>
            <a:spLocks noGrp="1"/>
          </p:cNvSpPr>
          <p:nvPr>
            <p:ph type="body" sz="quarter" idx="15" hasCustomPrompt="1"/>
          </p:nvPr>
        </p:nvSpPr>
        <p:spPr>
          <a:xfrm>
            <a:off x="1119188" y="5715000"/>
            <a:ext cx="9761537" cy="457200"/>
          </a:xfrm>
          <a:prstGeom prst="rect">
            <a:avLst/>
          </a:prstGeom>
        </p:spPr>
        <p:txBody>
          <a:bodyPr/>
          <a:lstStyle>
            <a:lvl1pPr marL="0" marR="0" indent="0" algn="l" defTabSz="914400" rtl="0" eaLnBrk="1" fontAlgn="auto" latinLnBrk="0" hangingPunct="1">
              <a:lnSpc>
                <a:spcPct val="90000"/>
              </a:lnSpc>
              <a:spcBef>
                <a:spcPts val="1200"/>
              </a:spcBef>
              <a:spcAft>
                <a:spcPts val="0"/>
              </a:spcAft>
              <a:buClrTx/>
              <a:buSzPct val="30000"/>
              <a:buFont typeface="Arial"/>
              <a:buNone/>
              <a:tabLst/>
              <a:defRPr sz="1600" baseline="0">
                <a:latin typeface="Proxima Nova Regular"/>
                <a:sym typeface="Proxima Nova Regular"/>
              </a:defRPr>
            </a:lvl1pPr>
          </a:lstStyle>
          <a:p>
            <a:pPr marL="0" indent="0" hangingPunct="1">
              <a:buNone/>
            </a:pPr>
            <a:r>
              <a:rPr lang="ru-RU" sz="2000" dirty="0"/>
              <a:t>Описание изображения, диаграммы, графика, формулы и т.п.</a:t>
            </a:r>
          </a:p>
        </p:txBody>
      </p:sp>
    </p:spTree>
    <p:extLst>
      <p:ext uri="{BB962C8B-B14F-4D97-AF65-F5344CB8AC3E}">
        <p14:creationId xmlns:p14="http://schemas.microsoft.com/office/powerpoint/2010/main" val="286607447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Слайд №1.1 Стандартный">
    <p:spTree>
      <p:nvGrpSpPr>
        <p:cNvPr id="1" name=""/>
        <p:cNvGrpSpPr/>
        <p:nvPr/>
      </p:nvGrpSpPr>
      <p:grpSpPr>
        <a:xfrm>
          <a:off x="0" y="0"/>
          <a:ext cx="0" cy="0"/>
          <a:chOff x="0" y="0"/>
          <a:chExt cx="0" cy="0"/>
        </a:xfrm>
      </p:grpSpPr>
      <p:pic>
        <p:nvPicPr>
          <p:cNvPr id="9" name="Рисунок 43" descr="Рисунок 43">
            <a:extLst>
              <a:ext uri="{FF2B5EF4-FFF2-40B4-BE49-F238E27FC236}">
                <a16:creationId xmlns:a16="http://schemas.microsoft.com/office/drawing/2014/main" id="{31DA519A-B518-FF4B-8FB1-2672058A68F0}"/>
              </a:ext>
            </a:extLst>
          </p:cNvPr>
          <p:cNvPicPr>
            <a:picLocks noChangeAspect="1"/>
          </p:cNvPicPr>
          <p:nvPr/>
        </p:nvPicPr>
        <p:blipFill>
          <a:blip r:embed="rId2">
            <a:duotone>
              <a:prstClr val="black"/>
              <a:srgbClr val="000080">
                <a:tint val="45000"/>
                <a:satMod val="400000"/>
              </a:srgbClr>
            </a:duotone>
          </a:blip>
          <a:srcRect l="38098" t="6809" r="46928" b="78012"/>
          <a:stretch>
            <a:fillRect/>
          </a:stretch>
        </p:blipFill>
        <p:spPr>
          <a:xfrm>
            <a:off x="-3259" y="279216"/>
            <a:ext cx="770023" cy="773296"/>
          </a:xfrm>
          <a:prstGeom prst="rect">
            <a:avLst/>
          </a:prstGeom>
          <a:ln w="12700">
            <a:noFill/>
            <a:miter lim="400000"/>
          </a:ln>
        </p:spPr>
      </p:pic>
      <p:sp>
        <p:nvSpPr>
          <p:cNvPr id="11" name="Прямая соединительная линия 18">
            <a:extLst>
              <a:ext uri="{FF2B5EF4-FFF2-40B4-BE49-F238E27FC236}">
                <a16:creationId xmlns:a16="http://schemas.microsoft.com/office/drawing/2014/main" id="{6655DCFB-54F9-1F4D-96B4-E509247A14C2}"/>
              </a:ext>
            </a:extLst>
          </p:cNvPr>
          <p:cNvSpPr/>
          <p:nvPr/>
        </p:nvSpPr>
        <p:spPr>
          <a:xfrm>
            <a:off x="1119188" y="1052512"/>
            <a:ext cx="3420001" cy="0"/>
          </a:xfrm>
          <a:prstGeom prst="line">
            <a:avLst/>
          </a:prstGeom>
          <a:noFill/>
          <a:ln w="76200" cap="flat">
            <a:solidFill>
              <a:srgbClr val="000080"/>
            </a:solidFill>
            <a:prstDash val="solid"/>
            <a:miter lim="800000"/>
          </a:ln>
          <a:effectLst/>
        </p:spPr>
        <p:txBody>
          <a:bodyPr wrap="square" lIns="45719" tIns="45719" rIns="45719" bIns="45719" numCol="1" anchor="t">
            <a:noAutofit/>
          </a:bodyPr>
          <a:lstStyle/>
          <a:p>
            <a:endParaRPr/>
          </a:p>
        </p:txBody>
      </p:sp>
      <p:sp>
        <p:nvSpPr>
          <p:cNvPr id="24" name="Текст 23">
            <a:extLst>
              <a:ext uri="{FF2B5EF4-FFF2-40B4-BE49-F238E27FC236}">
                <a16:creationId xmlns:a16="http://schemas.microsoft.com/office/drawing/2014/main" id="{60BF5461-0F78-B34F-9480-B7D10E9C0A51}"/>
              </a:ext>
            </a:extLst>
          </p:cNvPr>
          <p:cNvSpPr>
            <a:spLocks noGrp="1"/>
          </p:cNvSpPr>
          <p:nvPr>
            <p:ph type="body" sz="quarter" idx="13" hasCustomPrompt="1"/>
          </p:nvPr>
        </p:nvSpPr>
        <p:spPr>
          <a:xfrm>
            <a:off x="1120775" y="355493"/>
            <a:ext cx="9726295" cy="823913"/>
          </a:xfrm>
          <a:prstGeom prst="rect">
            <a:avLst/>
          </a:prstGeom>
        </p:spPr>
        <p:txBody>
          <a:bodyPr>
            <a:normAutofit/>
          </a:bodyPr>
          <a:lstStyle>
            <a:lvl1pPr marL="0" indent="0">
              <a:buNone/>
              <a:defRPr sz="4000">
                <a:solidFill>
                  <a:schemeClr val="accent4"/>
                </a:solidFill>
                <a:latin typeface="Helvetica" pitchFamily="2" charset="0"/>
              </a:defRPr>
            </a:lvl1pPr>
          </a:lstStyle>
          <a:p>
            <a:pPr lvl="0"/>
            <a:r>
              <a:rPr lang="ru-RU" dirty="0"/>
              <a:t>Заголовок</a:t>
            </a:r>
          </a:p>
        </p:txBody>
      </p:sp>
      <p:sp>
        <p:nvSpPr>
          <p:cNvPr id="7" name="Объект 11">
            <a:extLst>
              <a:ext uri="{FF2B5EF4-FFF2-40B4-BE49-F238E27FC236}">
                <a16:creationId xmlns:a16="http://schemas.microsoft.com/office/drawing/2014/main" id="{5B8E3B77-36E6-BF4C-8FCD-B9B192F46F07}"/>
              </a:ext>
            </a:extLst>
          </p:cNvPr>
          <p:cNvSpPr>
            <a:spLocks noGrp="1"/>
          </p:cNvSpPr>
          <p:nvPr>
            <p:ph sz="quarter" idx="14" hasCustomPrompt="1"/>
          </p:nvPr>
        </p:nvSpPr>
        <p:spPr>
          <a:xfrm>
            <a:off x="1120775" y="1795249"/>
            <a:ext cx="9826858" cy="3959438"/>
          </a:xfrm>
          <a:prstGeom prst="rect">
            <a:avLst/>
          </a:prstGeom>
        </p:spPr>
        <p:txBody>
          <a:bodyPr>
            <a:normAutofit/>
          </a:bodyPr>
          <a:lstStyle>
            <a:lvl1pPr marL="0" indent="0">
              <a:buNone/>
              <a:defRPr sz="2000" baseline="0">
                <a:solidFill>
                  <a:schemeClr val="accent4"/>
                </a:solidFill>
                <a:latin typeface="Helvetica" pitchFamily="2" charset="0"/>
              </a:defRPr>
            </a:lvl1pPr>
          </a:lstStyle>
          <a:p>
            <a:pPr marL="0" marR="0" lvl="0" indent="0" algn="l" defTabSz="914400" rtl="0" eaLnBrk="1" fontAlgn="auto" latinLnBrk="0" hangingPunct="1">
              <a:lnSpc>
                <a:spcPct val="90000"/>
              </a:lnSpc>
              <a:spcBef>
                <a:spcPts val="1000"/>
              </a:spcBef>
              <a:spcAft>
                <a:spcPts val="0"/>
              </a:spcAft>
              <a:buClrTx/>
              <a:buSzPct val="100000"/>
              <a:buFont typeface="Arial"/>
              <a:buNone/>
              <a:tabLst/>
              <a:defRPr/>
            </a:pPr>
            <a:r>
              <a:rPr lang="ru-RU" dirty="0"/>
              <a:t>Текст</a:t>
            </a:r>
          </a:p>
        </p:txBody>
      </p:sp>
    </p:spTree>
    <p:extLst>
      <p:ext uri="{BB962C8B-B14F-4D97-AF65-F5344CB8AC3E}">
        <p14:creationId xmlns:p14="http://schemas.microsoft.com/office/powerpoint/2010/main" val="321533501"/>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hueOff val="-10800000"/>
            <a:satOff val="-100001"/>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7356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Lst>
  <p:transition spd="med"/>
  <p:txStyles>
    <p:titleStyle>
      <a:lvl1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1pPr>
      <a:lvl2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2pPr>
      <a:lvl3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3pPr>
      <a:lvl4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4pPr>
      <a:lvl5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5pPr>
      <a:lvl6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6pPr>
      <a:lvl7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7pPr>
      <a:lvl8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8pPr>
      <a:lvl9pPr marL="0" marR="0" indent="0" algn="l" defTabSz="914400" rtl="0" eaLnBrk="1" latinLnBrk="0" hangingPunct="1">
        <a:lnSpc>
          <a:spcPct val="90000"/>
        </a:lnSpc>
        <a:spcBef>
          <a:spcPts val="0"/>
        </a:spcBef>
        <a:spcAft>
          <a:spcPts val="0"/>
        </a:spcAft>
        <a:buClrTx/>
        <a:buSzTx/>
        <a:buFontTx/>
        <a:buNone/>
        <a:tabLst/>
        <a:defRPr sz="4400" b="0" i="0" u="none" strike="noStrike" cap="none" spc="0" baseline="0">
          <a:ln>
            <a:noFill/>
          </a:ln>
          <a:solidFill>
            <a:srgbClr val="323332"/>
          </a:solidFill>
          <a:uFillTx/>
          <a:latin typeface="Proxima Nova Bold"/>
          <a:ea typeface="Proxima Nova Bold"/>
          <a:cs typeface="Proxima Nova Bold"/>
          <a:sym typeface="Proxima Nova Bold"/>
        </a:defRPr>
      </a:lvl9pPr>
    </p:titleStyle>
    <p:bodyStyle>
      <a:lvl1pPr marL="228600" marR="0" indent="-228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1pPr>
      <a:lvl2pPr marL="723900" marR="0" indent="-2667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2pPr>
      <a:lvl3pPr marL="1234439" marR="0" indent="-320039"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3pPr>
      <a:lvl4pPr marL="1727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4pPr>
      <a:lvl5pPr marL="21844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5pPr>
      <a:lvl6pPr marL="26416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6pPr>
      <a:lvl7pPr marL="30988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7pPr>
      <a:lvl8pPr marL="35560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8pPr>
      <a:lvl9pPr marL="4013200" marR="0" indent="-355600" algn="l" defTabSz="914400" rtl="0" eaLnBrk="1" latinLnBrk="0" hangingPunct="1">
        <a:lnSpc>
          <a:spcPct val="90000"/>
        </a:lnSpc>
        <a:spcBef>
          <a:spcPts val="1000"/>
        </a:spcBef>
        <a:spcAft>
          <a:spcPts val="0"/>
        </a:spcAft>
        <a:buClrTx/>
        <a:buSzPct val="100000"/>
        <a:buFont typeface="Arial"/>
        <a:buChar char="•"/>
        <a:tabLst/>
        <a:defRPr sz="2800" b="0" i="0" u="none" strike="noStrike" cap="none" spc="0" baseline="0">
          <a:ln>
            <a:noFill/>
          </a:ln>
          <a:solidFill>
            <a:srgbClr val="323332"/>
          </a:solidFill>
          <a:uFillTx/>
          <a:latin typeface="Proxima Nova Regular"/>
          <a:ea typeface="Proxima Nova Regular"/>
          <a:cs typeface="Proxima Nova Regular"/>
          <a:sym typeface="Proxima Nova Regular"/>
        </a:defRPr>
      </a:lvl9pPr>
    </p:bodyStyle>
    <p:otherStyle>
      <a:lvl1pPr marL="0" marR="0" indent="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eaLnBrk="1" latinLnBrk="0" hangingPunct="1">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10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4.xml"/><Relationship Id="rId5" Type="http://schemas.openxmlformats.org/officeDocument/2006/relationships/image" Target="../media/image66.png"/><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8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9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9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544424" y="3019795"/>
            <a:ext cx="10401872" cy="3143501"/>
          </a:xfrm>
          <a:effectLst>
            <a:softEdge rad="0"/>
          </a:effectLst>
          <a:scene3d>
            <a:camera prst="orthographicFront">
              <a:rot lat="0" lon="0" rev="0"/>
            </a:camera>
            <a:lightRig rig="threePt" dir="t"/>
          </a:scene3d>
          <a:sp3d/>
        </p:spPr>
        <p:txBody>
          <a:bodyPr/>
          <a:lstStyle/>
          <a:p>
            <a:r>
              <a:rPr lang="en-US" sz="2000" dirty="0">
                <a:latin typeface="Helvetica" pitchFamily="2" charset="0"/>
              </a:rPr>
              <a:t>Lecture 1</a:t>
            </a:r>
            <a:endParaRPr lang="ru-RU" sz="2000" dirty="0">
              <a:latin typeface="Helvetica" pitchFamily="2" charset="0"/>
            </a:endParaRPr>
          </a:p>
          <a:p>
            <a:r>
              <a:rPr lang="en-US" sz="2800" dirty="0">
                <a:latin typeface="Helvetica" pitchFamily="2" charset="0"/>
              </a:rPr>
              <a:t>Basics</a:t>
            </a:r>
            <a:endParaRPr lang="ru-RU" sz="2800" dirty="0">
              <a:latin typeface="Helvetica" pitchFamily="2" charset="0"/>
            </a:endParaRPr>
          </a:p>
          <a:p>
            <a:r>
              <a:rPr lang="en-US" sz="3600" dirty="0">
                <a:latin typeface="Helvetica" pitchFamily="2" charset="0"/>
              </a:rPr>
              <a:t>C++ Programming</a:t>
            </a:r>
            <a:endParaRPr lang="ru-RU" sz="3600" dirty="0">
              <a:latin typeface="Helvetica" pitchFamily="2" charset="0"/>
            </a:endParaRPr>
          </a:p>
          <a:p>
            <a:endParaRPr lang="ru-RU" sz="2400" dirty="0">
              <a:latin typeface="Helvetica" pitchFamily="2" charset="0"/>
            </a:endParaRPr>
          </a:p>
          <a:p>
            <a:r>
              <a:rPr lang="en-US" sz="2400" dirty="0">
                <a:latin typeface="Helvetica" pitchFamily="2" charset="0"/>
              </a:rPr>
              <a:t>Konstantin </a:t>
            </a:r>
            <a:r>
              <a:rPr lang="en-US" sz="2400" dirty="0" err="1">
                <a:latin typeface="Helvetica" pitchFamily="2" charset="0"/>
              </a:rPr>
              <a:t>Leladze</a:t>
            </a:r>
            <a:endParaRPr lang="ru-RU" sz="2400" dirty="0">
              <a:latin typeface="Helvetica" pitchFamily="2" charset="0"/>
            </a:endParaRPr>
          </a:p>
          <a:p>
            <a:r>
              <a:rPr lang="en-US" sz="1600" dirty="0">
                <a:latin typeface="Helvetica" pitchFamily="2" charset="0"/>
              </a:rPr>
              <a:t>FCS HSE 2022</a:t>
            </a:r>
            <a:endParaRPr lang="ru-RU" sz="1600" dirty="0">
              <a:latin typeface="Helvetica" pitchFamily="2" charset="0"/>
            </a:endParaRPr>
          </a:p>
          <a:p>
            <a:endParaRPr lang="ru-RU" sz="3600" dirty="0">
              <a:latin typeface="Helvetica" pitchFamily="2" charset="0"/>
            </a:endParaRPr>
          </a:p>
        </p:txBody>
      </p:sp>
    </p:spTree>
    <p:extLst>
      <p:ext uri="{BB962C8B-B14F-4D97-AF65-F5344CB8AC3E}">
        <p14:creationId xmlns:p14="http://schemas.microsoft.com/office/powerpoint/2010/main" val="45204779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GB" dirty="0">
                <a:solidFill>
                  <a:schemeClr val="accent4"/>
                </a:solidFill>
                <a:latin typeface="Helvetica" pitchFamily="2" charset="0"/>
              </a:rPr>
              <a:t>Scopes</a:t>
            </a:r>
            <a:endParaRPr lang="ru-RU" dirty="0">
              <a:solidFill>
                <a:schemeClr val="accent4"/>
              </a:solidFill>
              <a:latin typeface="Helvetica" pitchFamily="2" charset="0"/>
            </a:endParaRPr>
          </a:p>
        </p:txBody>
      </p:sp>
      <p:sp>
        <p:nvSpPr>
          <p:cNvPr id="3" name="TextBox 2">
            <a:extLst>
              <a:ext uri="{FF2B5EF4-FFF2-40B4-BE49-F238E27FC236}">
                <a16:creationId xmlns:a16="http://schemas.microsoft.com/office/drawing/2014/main" id="{B439068E-0444-234E-92C6-D4B701356B9E}"/>
              </a:ext>
            </a:extLst>
          </p:cNvPr>
          <p:cNvSpPr txBox="1"/>
          <p:nvPr/>
        </p:nvSpPr>
        <p:spPr>
          <a:xfrm>
            <a:off x="1120775" y="1347769"/>
            <a:ext cx="1026293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GB" dirty="0">
                <a:solidFill>
                  <a:schemeClr val="accent4"/>
                </a:solidFill>
                <a:latin typeface="Helvetica" pitchFamily="2" charset="0"/>
              </a:rPr>
              <a:t>Each name that appears in a C++ program is only visible in some possibly </a:t>
            </a:r>
            <a:r>
              <a:rPr lang="en-GB" dirty="0" err="1">
                <a:solidFill>
                  <a:schemeClr val="accent4"/>
                </a:solidFill>
                <a:latin typeface="Helvetica" pitchFamily="2" charset="0"/>
              </a:rPr>
              <a:t>discontiguous</a:t>
            </a:r>
            <a:r>
              <a:rPr lang="en-GB" dirty="0">
                <a:solidFill>
                  <a:schemeClr val="accent4"/>
                </a:solidFill>
                <a:latin typeface="Helvetica" pitchFamily="2" charset="0"/>
              </a:rPr>
              <a:t> portion of the source code called its </a:t>
            </a:r>
            <a:r>
              <a:rPr lang="en-GB" i="1" dirty="0">
                <a:solidFill>
                  <a:schemeClr val="accent4"/>
                </a:solidFill>
                <a:latin typeface="Helvetica" pitchFamily="2" charset="0"/>
              </a:rPr>
              <a:t>scope</a:t>
            </a:r>
            <a:r>
              <a:rPr lang="en-GB" dirty="0">
                <a:solidFill>
                  <a:schemeClr val="accent4"/>
                </a:solidFill>
                <a:latin typeface="Helvetica" pitchFamily="2" charset="0"/>
              </a:rPr>
              <a:t>.</a:t>
            </a:r>
          </a:p>
          <a:p>
            <a:endParaRPr lang="en-GB" dirty="0">
              <a:solidFill>
                <a:schemeClr val="accent4"/>
              </a:solidFill>
              <a:latin typeface="Helvetica" pitchFamily="2" charset="0"/>
            </a:endParaRPr>
          </a:p>
          <a:p>
            <a:r>
              <a:rPr lang="en-GB" dirty="0">
                <a:solidFill>
                  <a:schemeClr val="accent4"/>
                </a:solidFill>
                <a:latin typeface="Helvetica" pitchFamily="2" charset="0"/>
              </a:rPr>
              <a:t>Within a scope, unqualified name lookup can be used to associate the name with its declaration.</a:t>
            </a:r>
          </a:p>
          <a:p>
            <a:r>
              <a:rPr lang="en-GB" dirty="0">
                <a:solidFill>
                  <a:schemeClr val="accent4"/>
                </a:solidFill>
                <a:latin typeface="Helvetica" pitchFamily="2" charset="0"/>
              </a:rPr>
              <a:t>There are different kinds of scopes: block scope, function arguments scope, namespace scope, enumeration scope, class scope, etc. But today we will only talk about one of them: </a:t>
            </a:r>
            <a:r>
              <a:rPr lang="en-GB" b="1" dirty="0">
                <a:solidFill>
                  <a:schemeClr val="accent4"/>
                </a:solidFill>
                <a:latin typeface="Helvetica" pitchFamily="2" charset="0"/>
              </a:rPr>
              <a:t>block scope</a:t>
            </a:r>
            <a:r>
              <a:rPr lang="en-GB" dirty="0">
                <a:solidFill>
                  <a:schemeClr val="accent4"/>
                </a:solidFill>
                <a:latin typeface="Helvetica" pitchFamily="2" charset="0"/>
              </a:rPr>
              <a:t>.</a:t>
            </a:r>
          </a:p>
        </p:txBody>
      </p:sp>
      <p:sp>
        <p:nvSpPr>
          <p:cNvPr id="12" name="TextBox 11">
            <a:extLst>
              <a:ext uri="{FF2B5EF4-FFF2-40B4-BE49-F238E27FC236}">
                <a16:creationId xmlns:a16="http://schemas.microsoft.com/office/drawing/2014/main" id="{0E516645-A0AA-EF45-81B2-789281E7732C}"/>
              </a:ext>
            </a:extLst>
          </p:cNvPr>
          <p:cNvSpPr txBox="1"/>
          <p:nvPr/>
        </p:nvSpPr>
        <p:spPr>
          <a:xfrm>
            <a:off x="1120775" y="3212617"/>
            <a:ext cx="4222082"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b="1" i="0" dirty="0">
                <a:solidFill>
                  <a:schemeClr val="accent4"/>
                </a:solidFill>
                <a:effectLst/>
                <a:latin typeface="Helvetica" pitchFamily="2" charset="0"/>
              </a:rPr>
              <a:t>Block scope</a:t>
            </a:r>
          </a:p>
          <a:p>
            <a:pPr algn="l"/>
            <a:r>
              <a:rPr lang="en-GB" b="0" i="0" dirty="0">
                <a:solidFill>
                  <a:schemeClr val="accent4"/>
                </a:solidFill>
                <a:effectLst/>
                <a:latin typeface="Helvetica" pitchFamily="2" charset="0"/>
              </a:rPr>
              <a:t>The potential scope of a name declared in a </a:t>
            </a:r>
            <a:r>
              <a:rPr lang="en-GB" b="0" i="0" u="none" strike="noStrike" dirty="0">
                <a:solidFill>
                  <a:schemeClr val="accent4"/>
                </a:solidFill>
                <a:effectLst/>
                <a:latin typeface="Helvetica" pitchFamily="2" charset="0"/>
              </a:rPr>
              <a:t>block (compound statement)</a:t>
            </a:r>
            <a:r>
              <a:rPr lang="en-GB" b="0" i="0" dirty="0">
                <a:solidFill>
                  <a:schemeClr val="accent4"/>
                </a:solidFill>
                <a:effectLst/>
                <a:latin typeface="Helvetica" pitchFamily="2" charset="0"/>
              </a:rPr>
              <a:t> begins at the point of declaration and ends at the end of the block. Actual scope is the same as potential scope unless an identical name is declared in a nested block, in which case the potential scope of the name in the nested block is excluded from the actual scope of the name in the enclosing block.</a:t>
            </a:r>
          </a:p>
        </p:txBody>
      </p:sp>
      <p:pic>
        <p:nvPicPr>
          <p:cNvPr id="7" name="Picture 6">
            <a:extLst>
              <a:ext uri="{FF2B5EF4-FFF2-40B4-BE49-F238E27FC236}">
                <a16:creationId xmlns:a16="http://schemas.microsoft.com/office/drawing/2014/main" id="{DF59D654-5479-2046-B0AD-2C3EA5F9E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2857" y="3462041"/>
            <a:ext cx="5664200" cy="2717800"/>
          </a:xfrm>
          <a:prstGeom prst="rect">
            <a:avLst/>
          </a:prstGeom>
        </p:spPr>
      </p:pic>
    </p:spTree>
    <p:extLst>
      <p:ext uri="{BB962C8B-B14F-4D97-AF65-F5344CB8AC3E}">
        <p14:creationId xmlns:p14="http://schemas.microsoft.com/office/powerpoint/2010/main" val="320304454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 qualifier and references</a:t>
            </a:r>
            <a:endParaRPr lang="en-RU" dirty="0"/>
          </a:p>
        </p:txBody>
      </p:sp>
      <p:sp>
        <p:nvSpPr>
          <p:cNvPr id="3" name="TextBox 2">
            <a:extLst>
              <a:ext uri="{FF2B5EF4-FFF2-40B4-BE49-F238E27FC236}">
                <a16:creationId xmlns:a16="http://schemas.microsoft.com/office/drawing/2014/main" id="{1A6D84E7-027C-A148-BC68-42AA35E3B6D8}"/>
              </a:ext>
            </a:extLst>
          </p:cNvPr>
          <p:cNvSpPr txBox="1"/>
          <p:nvPr/>
        </p:nvSpPr>
        <p:spPr>
          <a:xfrm>
            <a:off x="1120775" y="1495167"/>
            <a:ext cx="652436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Just like with pointers, we can create references to constants. In this case, the rule from the first slide is also fulfilled.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BE24F7B-9402-2445-89BA-526B25CD3B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85" y="2305050"/>
            <a:ext cx="2400300" cy="2247900"/>
          </a:xfrm>
          <a:prstGeom prst="rect">
            <a:avLst/>
          </a:prstGeom>
        </p:spPr>
      </p:pic>
      <p:sp>
        <p:nvSpPr>
          <p:cNvPr id="8" name="TextBox 7">
            <a:extLst>
              <a:ext uri="{FF2B5EF4-FFF2-40B4-BE49-F238E27FC236}">
                <a16:creationId xmlns:a16="http://schemas.microsoft.com/office/drawing/2014/main" id="{2A97FEA3-488B-5E41-B422-5A3C22B7E145}"/>
              </a:ext>
            </a:extLst>
          </p:cNvPr>
          <p:cNvSpPr txBox="1"/>
          <p:nvPr/>
        </p:nvSpPr>
        <p:spPr>
          <a:xfrm>
            <a:off x="8899416" y="2083489"/>
            <a:ext cx="230746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Another rule: </a:t>
            </a:r>
            <a:r>
              <a:rPr lang="en-GB" dirty="0" err="1"/>
              <a:t>const</a:t>
            </a:r>
            <a:r>
              <a:rPr lang="en-GB" dirty="0"/>
              <a:t> and reference must always be initialized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1" name="Picture 10">
            <a:extLst>
              <a:ext uri="{FF2B5EF4-FFF2-40B4-BE49-F238E27FC236}">
                <a16:creationId xmlns:a16="http://schemas.microsoft.com/office/drawing/2014/main" id="{8F9994FC-745C-9647-9CBF-FFEDC009BD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8747" y="3006817"/>
            <a:ext cx="1828800" cy="1384300"/>
          </a:xfrm>
          <a:prstGeom prst="rect">
            <a:avLst/>
          </a:prstGeom>
        </p:spPr>
      </p:pic>
      <p:sp>
        <p:nvSpPr>
          <p:cNvPr id="12" name="TextBox 11">
            <a:extLst>
              <a:ext uri="{FF2B5EF4-FFF2-40B4-BE49-F238E27FC236}">
                <a16:creationId xmlns:a16="http://schemas.microsoft.com/office/drawing/2014/main" id="{FF81B918-9C3E-794C-95A3-0A17210DA64C}"/>
              </a:ext>
            </a:extLst>
          </p:cNvPr>
          <p:cNvSpPr txBox="1"/>
          <p:nvPr/>
        </p:nvSpPr>
        <p:spPr>
          <a:xfrm>
            <a:off x="5033663" y="4531840"/>
            <a:ext cx="19005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Another example: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4" name="Picture 13">
            <a:extLst>
              <a:ext uri="{FF2B5EF4-FFF2-40B4-BE49-F238E27FC236}">
                <a16:creationId xmlns:a16="http://schemas.microsoft.com/office/drawing/2014/main" id="{2DCEC875-BC1E-7C45-BDF0-3CCCEE638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9004" y="5016606"/>
            <a:ext cx="4711700" cy="1485900"/>
          </a:xfrm>
          <a:prstGeom prst="rect">
            <a:avLst/>
          </a:prstGeom>
        </p:spPr>
      </p:pic>
    </p:spTree>
    <p:extLst>
      <p:ext uri="{BB962C8B-B14F-4D97-AF65-F5344CB8AC3E}">
        <p14:creationId xmlns:p14="http://schemas.microsoft.com/office/powerpoint/2010/main" val="883474446"/>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Casts</a:t>
            </a:r>
            <a:endParaRPr lang="en-RU" dirty="0"/>
          </a:p>
        </p:txBody>
      </p:sp>
      <p:sp>
        <p:nvSpPr>
          <p:cNvPr id="4" name="TextBox 3">
            <a:extLst>
              <a:ext uri="{FF2B5EF4-FFF2-40B4-BE49-F238E27FC236}">
                <a16:creationId xmlns:a16="http://schemas.microsoft.com/office/drawing/2014/main" id="{27DEDCFF-8C7A-2A4F-9785-FF745D376ABB}"/>
              </a:ext>
            </a:extLst>
          </p:cNvPr>
          <p:cNvSpPr txBox="1"/>
          <p:nvPr/>
        </p:nvSpPr>
        <p:spPr>
          <a:xfrm>
            <a:off x="1120775" y="1997840"/>
            <a:ext cx="3954162"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There is a so-called C-style cast operator, which allows you to convert variables of different types. But how </a:t>
            </a:r>
            <a:r>
              <a:rPr lang="en-GB" b="1" dirty="0"/>
              <a:t>exactly</a:t>
            </a:r>
            <a:r>
              <a:rPr lang="en-GB" dirty="0"/>
              <a:t> does this transformation work?</a:t>
            </a:r>
          </a:p>
          <a:p>
            <a:pPr hangingPunct="0"/>
            <a:endParaRPr lang="en-GB" dirty="0"/>
          </a:p>
          <a:p>
            <a:pPr hangingPunct="0"/>
            <a:r>
              <a:rPr lang="en-GB" dirty="0"/>
              <a:t>In fact, the C-style cast operator isn’t quite often used nowadays, because its </a:t>
            </a:r>
            <a:r>
              <a:rPr lang="en-GB" dirty="0" err="1"/>
              <a:t>behavior</a:t>
            </a:r>
            <a:r>
              <a:rPr lang="en-GB" dirty="0"/>
              <a:t> is not specific enough. </a:t>
            </a:r>
          </a:p>
          <a:p>
            <a:pPr hangingPunct="0"/>
            <a:endParaRPr lang="en-GB" dirty="0"/>
          </a:p>
          <a:p>
            <a:pPr hangingPunct="0"/>
            <a:r>
              <a:rPr lang="en-GB" dirty="0"/>
              <a:t>Instead, in new versions of C ++, 4 new operators are used, of which today we will discuss only 3.</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869DFC29-9924-0148-92BF-CCDAEF77E7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408" y="2041098"/>
            <a:ext cx="4699000" cy="3606800"/>
          </a:xfrm>
          <a:prstGeom prst="rect">
            <a:avLst/>
          </a:prstGeom>
        </p:spPr>
      </p:pic>
    </p:spTree>
    <p:extLst>
      <p:ext uri="{BB962C8B-B14F-4D97-AF65-F5344CB8AC3E}">
        <p14:creationId xmlns:p14="http://schemas.microsoft.com/office/powerpoint/2010/main" val="1282341393"/>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Casts</a:t>
            </a:r>
            <a:endParaRPr lang="en-RU" dirty="0"/>
          </a:p>
        </p:txBody>
      </p:sp>
      <p:sp>
        <p:nvSpPr>
          <p:cNvPr id="4" name="TextBox 3">
            <a:extLst>
              <a:ext uri="{FF2B5EF4-FFF2-40B4-BE49-F238E27FC236}">
                <a16:creationId xmlns:a16="http://schemas.microsoft.com/office/drawing/2014/main" id="{27DEDCFF-8C7A-2A4F-9785-FF745D376ABB}"/>
              </a:ext>
            </a:extLst>
          </p:cNvPr>
          <p:cNvSpPr txBox="1"/>
          <p:nvPr/>
        </p:nvSpPr>
        <p:spPr>
          <a:xfrm>
            <a:off x="1120775" y="1997840"/>
            <a:ext cx="3954162"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err="1"/>
              <a:t>static_cast</a:t>
            </a:r>
            <a:r>
              <a:rPr lang="en-US" dirty="0"/>
              <a:t>: </a:t>
            </a:r>
            <a:r>
              <a:rPr lang="en-GB" dirty="0"/>
              <a:t>This is a compile-time conversion. If </a:t>
            </a:r>
            <a:r>
              <a:rPr lang="en-GB" dirty="0" err="1"/>
              <a:t>static_cast</a:t>
            </a:r>
            <a:r>
              <a:rPr lang="en-GB" dirty="0"/>
              <a:t> fails to convert the original variable to the correct type, we will get a compilation error.</a:t>
            </a:r>
          </a:p>
          <a:p>
            <a:pPr marL="285750" indent="-285750" hangingPunct="0">
              <a:buFont typeface="Arial" panose="020B0604020202020204" pitchFamily="34" charset="0"/>
              <a:buChar char="•"/>
            </a:pPr>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marL="285750" indent="-285750" hangingPunct="0">
              <a:buFont typeface="Arial" panose="020B0604020202020204" pitchFamily="34" charset="0"/>
              <a:buChar char="•"/>
            </a:pPr>
            <a:r>
              <a:rPr lang="en-GB" dirty="0"/>
              <a:t>reinterpret cast - byte-level conversion. C ++ will simply stop treating the original object as the type it was originally, and will hang a new type on it. This is the lowest-level conversion you can do in C ++. You should be careful with it, and use it only in the most special cases. In the next lesson, I'll show you an example.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B2CBB4BF-42E3-2645-8F1A-6E0AAF501E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7065" y="1561070"/>
            <a:ext cx="4028715" cy="2318567"/>
          </a:xfrm>
          <a:prstGeom prst="rect">
            <a:avLst/>
          </a:prstGeom>
        </p:spPr>
      </p:pic>
      <p:pic>
        <p:nvPicPr>
          <p:cNvPr id="8" name="Picture 7">
            <a:extLst>
              <a:ext uri="{FF2B5EF4-FFF2-40B4-BE49-F238E27FC236}">
                <a16:creationId xmlns:a16="http://schemas.microsoft.com/office/drawing/2014/main" id="{D8DEE8C6-36ED-9C4A-A1AB-38C87AAEEC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1747" y="4327886"/>
            <a:ext cx="4959350" cy="1327150"/>
          </a:xfrm>
          <a:prstGeom prst="rect">
            <a:avLst/>
          </a:prstGeom>
        </p:spPr>
      </p:pic>
      <p:pic>
        <p:nvPicPr>
          <p:cNvPr id="10" name="Picture 9">
            <a:extLst>
              <a:ext uri="{FF2B5EF4-FFF2-40B4-BE49-F238E27FC236}">
                <a16:creationId xmlns:a16="http://schemas.microsoft.com/office/drawing/2014/main" id="{248823DE-6379-F545-BDE4-A228178710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1747" y="5811185"/>
            <a:ext cx="2781300" cy="292100"/>
          </a:xfrm>
          <a:prstGeom prst="rect">
            <a:avLst/>
          </a:prstGeom>
        </p:spPr>
      </p:pic>
    </p:spTree>
    <p:extLst>
      <p:ext uri="{BB962C8B-B14F-4D97-AF65-F5344CB8AC3E}">
        <p14:creationId xmlns:p14="http://schemas.microsoft.com/office/powerpoint/2010/main" val="121177526"/>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Casts</a:t>
            </a:r>
            <a:endParaRPr lang="en-RU" dirty="0"/>
          </a:p>
        </p:txBody>
      </p:sp>
      <p:sp>
        <p:nvSpPr>
          <p:cNvPr id="4" name="TextBox 3">
            <a:extLst>
              <a:ext uri="{FF2B5EF4-FFF2-40B4-BE49-F238E27FC236}">
                <a16:creationId xmlns:a16="http://schemas.microsoft.com/office/drawing/2014/main" id="{27DEDCFF-8C7A-2A4F-9785-FF745D376ABB}"/>
              </a:ext>
            </a:extLst>
          </p:cNvPr>
          <p:cNvSpPr txBox="1"/>
          <p:nvPr/>
        </p:nvSpPr>
        <p:spPr>
          <a:xfrm>
            <a:off x="1120775" y="1997840"/>
            <a:ext cx="3954162"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err="1"/>
              <a:t>const_cast</a:t>
            </a:r>
            <a:r>
              <a:rPr lang="en-GB" dirty="0"/>
              <a:t> is a conversion "through" a constant. This is the only cast that violates the underpromotion rule.</a:t>
            </a:r>
            <a:r>
              <a:rPr lang="ru-RU" dirty="0"/>
              <a:t> </a:t>
            </a:r>
            <a:r>
              <a:rPr lang="en-GB" dirty="0"/>
              <a:t>You have to be careful with </a:t>
            </a:r>
            <a:r>
              <a:rPr lang="en-GB" dirty="0" err="1"/>
              <a:t>const_cast</a:t>
            </a:r>
            <a:r>
              <a:rPr lang="en-GB" dirty="0"/>
              <a:t> because it can lead to an error.</a:t>
            </a:r>
            <a:endParaRPr lang="ru-RU" dirty="0"/>
          </a:p>
          <a:p>
            <a:pPr marL="285750" indent="-285750" hangingPunct="0">
              <a:buFont typeface="Arial" panose="020B0604020202020204" pitchFamily="34" charset="0"/>
              <a:buChar char="•"/>
            </a:pPr>
            <a:endParaRPr kumimoji="0" lang="en-GB" sz="1800" b="0" i="0" u="none" strike="noStrike" cap="none" spc="0" normalizeH="0" baseline="0" dirty="0">
              <a:ln>
                <a:noFill/>
              </a:ln>
              <a:solidFill>
                <a:srgbClr val="323332"/>
              </a:solidFill>
              <a:effectLst/>
              <a:uFillTx/>
              <a:latin typeface="+mj-lt"/>
              <a:ea typeface="+mj-ea"/>
              <a:cs typeface="+mj-cs"/>
              <a:sym typeface="Calibri"/>
            </a:endParaRPr>
          </a:p>
          <a:p>
            <a:pPr marL="285750" indent="-285750" hangingPunct="0">
              <a:buFont typeface="Arial" panose="020B0604020202020204" pitchFamily="34" charset="0"/>
              <a:buChar char="•"/>
            </a:pPr>
            <a:r>
              <a:rPr lang="en-GB" dirty="0" err="1"/>
              <a:t>dynamic_cast</a:t>
            </a:r>
            <a:r>
              <a:rPr lang="en-GB" dirty="0"/>
              <a:t> is a run-time conversion that is applied to polymorphic (virtual) types. We'll be talking about it in the next semester.</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828CC879-CDF3-884C-B3D9-186966A57B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5060" y="1997840"/>
            <a:ext cx="3454400" cy="1600200"/>
          </a:xfrm>
          <a:prstGeom prst="rect">
            <a:avLst/>
          </a:prstGeom>
        </p:spPr>
      </p:pic>
      <p:pic>
        <p:nvPicPr>
          <p:cNvPr id="8" name="Picture 7">
            <a:extLst>
              <a:ext uri="{FF2B5EF4-FFF2-40B4-BE49-F238E27FC236}">
                <a16:creationId xmlns:a16="http://schemas.microsoft.com/office/drawing/2014/main" id="{DF249B37-056F-E447-AEBF-E604AB735B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5060" y="3902676"/>
            <a:ext cx="3454400" cy="1373436"/>
          </a:xfrm>
          <a:prstGeom prst="rect">
            <a:avLst/>
          </a:prstGeom>
        </p:spPr>
      </p:pic>
    </p:spTree>
    <p:extLst>
      <p:ext uri="{BB962C8B-B14F-4D97-AF65-F5344CB8AC3E}">
        <p14:creationId xmlns:p14="http://schemas.microsoft.com/office/powerpoint/2010/main" val="779404575"/>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Problem</a:t>
            </a:r>
            <a:endParaRPr lang="ru-RU" dirty="0"/>
          </a:p>
        </p:txBody>
      </p:sp>
      <p:pic>
        <p:nvPicPr>
          <p:cNvPr id="4" name="Picture 3">
            <a:extLst>
              <a:ext uri="{FF2B5EF4-FFF2-40B4-BE49-F238E27FC236}">
                <a16:creationId xmlns:a16="http://schemas.microsoft.com/office/drawing/2014/main" id="{BCBA28FB-1EA5-8348-B9DE-A6F76D792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957" y="1121276"/>
            <a:ext cx="5681946" cy="5381230"/>
          </a:xfrm>
          <a:prstGeom prst="rect">
            <a:avLst/>
          </a:prstGeom>
        </p:spPr>
      </p:pic>
      <p:sp>
        <p:nvSpPr>
          <p:cNvPr id="3" name="TextBox 2">
            <a:extLst>
              <a:ext uri="{FF2B5EF4-FFF2-40B4-BE49-F238E27FC236}">
                <a16:creationId xmlns:a16="http://schemas.microsoft.com/office/drawing/2014/main" id="{7BC96380-378D-5F45-AA31-DCAC55567FEB}"/>
              </a:ext>
            </a:extLst>
          </p:cNvPr>
          <p:cNvSpPr txBox="1"/>
          <p:nvPr/>
        </p:nvSpPr>
        <p:spPr>
          <a:xfrm>
            <a:off x="1120775" y="1433384"/>
            <a:ext cx="3657600"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sequence of 2D points is specified as</a:t>
            </a:r>
            <a:r>
              <a:rPr lang="ru-RU" dirty="0"/>
              <a:t> </a:t>
            </a:r>
            <a:r>
              <a:rPr lang="en-US" dirty="0"/>
              <a:t>a</a:t>
            </a:r>
            <a:r>
              <a:rPr lang="en-GB" dirty="0"/>
              <a:t> sequence of pairs </a:t>
            </a:r>
            <a:r>
              <a:rPr lang="en-GB" b="1" dirty="0"/>
              <a:t>(x, y)</a:t>
            </a:r>
            <a:r>
              <a:rPr lang="en-GB" dirty="0"/>
              <a:t>.</a:t>
            </a:r>
          </a:p>
          <a:p>
            <a:pPr hangingPunct="0"/>
            <a:endParaRPr lang="en-GB" dirty="0"/>
          </a:p>
          <a:p>
            <a:pPr hangingPunct="0"/>
            <a:r>
              <a:rPr lang="en-GB" dirty="0"/>
              <a:t>It is necessary to find the perimeter of the polygon formed by a given set of points.</a:t>
            </a:r>
          </a:p>
          <a:p>
            <a:pPr hangingPunct="0"/>
            <a:endParaRPr lang="en-GB" dirty="0"/>
          </a:p>
          <a:p>
            <a:pPr hangingPunct="0"/>
            <a:r>
              <a:rPr lang="en-GB" dirty="0"/>
              <a:t>Points are given in order of </a:t>
            </a:r>
            <a:r>
              <a:rPr lang="en-GB" dirty="0" err="1"/>
              <a:t>counterclockwise</a:t>
            </a:r>
            <a:r>
              <a:rPr lang="en-GB" dirty="0"/>
              <a:t>  traversal relative to the </a:t>
            </a:r>
            <a:r>
              <a:rPr lang="en-GB" dirty="0" err="1"/>
              <a:t>center</a:t>
            </a:r>
            <a:r>
              <a:rPr lang="en-GB" dirty="0"/>
              <a:t> of the polygon.</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321344801"/>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Текст 3"/>
          <p:cNvSpPr>
            <a:spLocks noGrp="1"/>
          </p:cNvSpPr>
          <p:nvPr>
            <p:ph type="body" sz="quarter" idx="10"/>
          </p:nvPr>
        </p:nvSpPr>
        <p:spPr>
          <a:xfrm>
            <a:off x="544424" y="3019795"/>
            <a:ext cx="10401872" cy="3143501"/>
          </a:xfrm>
          <a:effectLst>
            <a:softEdge rad="0"/>
          </a:effectLst>
          <a:scene3d>
            <a:camera prst="orthographicFront">
              <a:rot lat="0" lon="0" rev="0"/>
            </a:camera>
            <a:lightRig rig="threePt" dir="t"/>
          </a:scene3d>
          <a:sp3d/>
        </p:spPr>
        <p:txBody>
          <a:bodyPr/>
          <a:lstStyle/>
          <a:p>
            <a:r>
              <a:rPr lang="en-US" sz="2000" dirty="0">
                <a:latin typeface="Helvetica" pitchFamily="2" charset="0"/>
              </a:rPr>
              <a:t>Lecture 1</a:t>
            </a:r>
            <a:endParaRPr lang="ru-RU" sz="2000" dirty="0">
              <a:latin typeface="Helvetica" pitchFamily="2" charset="0"/>
            </a:endParaRPr>
          </a:p>
          <a:p>
            <a:r>
              <a:rPr lang="en-US" sz="2800" dirty="0">
                <a:latin typeface="Helvetica" pitchFamily="2" charset="0"/>
              </a:rPr>
              <a:t>Basics</a:t>
            </a:r>
            <a:endParaRPr lang="ru-RU" sz="2800" dirty="0">
              <a:latin typeface="Helvetica" pitchFamily="2" charset="0"/>
            </a:endParaRPr>
          </a:p>
          <a:p>
            <a:r>
              <a:rPr lang="en-US" sz="3600" dirty="0">
                <a:latin typeface="Helvetica" pitchFamily="2" charset="0"/>
              </a:rPr>
              <a:t>C++ Programming</a:t>
            </a:r>
            <a:endParaRPr lang="ru-RU" sz="3600" dirty="0">
              <a:latin typeface="Helvetica" pitchFamily="2" charset="0"/>
            </a:endParaRPr>
          </a:p>
          <a:p>
            <a:endParaRPr lang="ru-RU" sz="2400" dirty="0">
              <a:latin typeface="Helvetica" pitchFamily="2" charset="0"/>
            </a:endParaRPr>
          </a:p>
          <a:p>
            <a:r>
              <a:rPr lang="en-US" sz="2400" dirty="0">
                <a:latin typeface="Helvetica" pitchFamily="2" charset="0"/>
              </a:rPr>
              <a:t>Konstantin </a:t>
            </a:r>
            <a:r>
              <a:rPr lang="en-US" sz="2400" dirty="0" err="1">
                <a:latin typeface="Helvetica" pitchFamily="2" charset="0"/>
              </a:rPr>
              <a:t>Leladze</a:t>
            </a:r>
            <a:endParaRPr lang="ru-RU" sz="2400" dirty="0">
              <a:latin typeface="Helvetica" pitchFamily="2" charset="0"/>
            </a:endParaRPr>
          </a:p>
          <a:p>
            <a:r>
              <a:rPr lang="en-US" sz="1600" dirty="0">
                <a:latin typeface="Helvetica" pitchFamily="2" charset="0"/>
              </a:rPr>
              <a:t>FCS HSE 2022</a:t>
            </a:r>
            <a:endParaRPr lang="ru-RU" sz="1600" dirty="0">
              <a:latin typeface="Helvetica" pitchFamily="2" charset="0"/>
            </a:endParaRPr>
          </a:p>
          <a:p>
            <a:endParaRPr lang="ru-RU" sz="3600" dirty="0">
              <a:latin typeface="Helvetica" pitchFamily="2" charset="0"/>
            </a:endParaRPr>
          </a:p>
        </p:txBody>
      </p:sp>
    </p:spTree>
    <p:extLst>
      <p:ext uri="{BB962C8B-B14F-4D97-AF65-F5344CB8AC3E}">
        <p14:creationId xmlns:p14="http://schemas.microsoft.com/office/powerpoint/2010/main" val="146458537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GB" dirty="0">
                <a:solidFill>
                  <a:schemeClr val="accent4"/>
                </a:solidFill>
              </a:rPr>
              <a:t>Scopes</a:t>
            </a:r>
            <a:endParaRPr lang="ru-RU" dirty="0">
              <a:solidFill>
                <a:schemeClr val="accent4"/>
              </a:solidFill>
              <a:latin typeface="+mn-lt"/>
            </a:endParaRPr>
          </a:p>
        </p:txBody>
      </p:sp>
      <p:sp>
        <p:nvSpPr>
          <p:cNvPr id="2" name="TextBox 1">
            <a:extLst>
              <a:ext uri="{FF2B5EF4-FFF2-40B4-BE49-F238E27FC236}">
                <a16:creationId xmlns:a16="http://schemas.microsoft.com/office/drawing/2014/main" id="{5BECE401-B7A9-114B-9DCB-0A963546B30B}"/>
              </a:ext>
            </a:extLst>
          </p:cNvPr>
          <p:cNvSpPr txBox="1"/>
          <p:nvPr/>
        </p:nvSpPr>
        <p:spPr>
          <a:xfrm>
            <a:off x="1120775" y="1812576"/>
            <a:ext cx="73895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b="1" dirty="0">
                <a:solidFill>
                  <a:schemeClr val="accent4"/>
                </a:solidFill>
              </a:rPr>
              <a:t>One definition rule</a:t>
            </a:r>
            <a:r>
              <a:rPr lang="en-GB" dirty="0">
                <a:solidFill>
                  <a:schemeClr val="accent4"/>
                </a:solidFill>
              </a:rPr>
              <a:t>:</a:t>
            </a:r>
            <a:endParaRPr lang="ru-RU" dirty="0">
              <a:solidFill>
                <a:schemeClr val="accent4"/>
              </a:solidFill>
            </a:endParaRPr>
          </a:p>
          <a:p>
            <a:pPr hangingPunct="0"/>
            <a:r>
              <a:rPr lang="en-GB" dirty="0">
                <a:solidFill>
                  <a:schemeClr val="accent4"/>
                </a:solidFill>
              </a:rPr>
              <a:t>A variable with a certain identifier can only be defined once in a scope.</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A7C8D3C3-3D07-1F42-B912-586DD4AAFF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775" y="3412962"/>
            <a:ext cx="2057400" cy="1295400"/>
          </a:xfrm>
          <a:prstGeom prst="rect">
            <a:avLst/>
          </a:prstGeom>
        </p:spPr>
      </p:pic>
      <p:pic>
        <p:nvPicPr>
          <p:cNvPr id="8" name="Picture 7">
            <a:extLst>
              <a:ext uri="{FF2B5EF4-FFF2-40B4-BE49-F238E27FC236}">
                <a16:creationId xmlns:a16="http://schemas.microsoft.com/office/drawing/2014/main" id="{06F7EA36-0350-6443-BDB9-33BC9CF22D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48" y="3406596"/>
            <a:ext cx="2425700" cy="1828800"/>
          </a:xfrm>
          <a:prstGeom prst="rect">
            <a:avLst/>
          </a:prstGeom>
        </p:spPr>
      </p:pic>
      <p:sp>
        <p:nvSpPr>
          <p:cNvPr id="10" name="TextBox 9">
            <a:extLst>
              <a:ext uri="{FF2B5EF4-FFF2-40B4-BE49-F238E27FC236}">
                <a16:creationId xmlns:a16="http://schemas.microsoft.com/office/drawing/2014/main" id="{6A6FAA7A-DC77-8F42-800F-F2108F3FFA05}"/>
              </a:ext>
            </a:extLst>
          </p:cNvPr>
          <p:cNvSpPr txBox="1"/>
          <p:nvPr/>
        </p:nvSpPr>
        <p:spPr>
          <a:xfrm>
            <a:off x="6330448" y="3104066"/>
            <a:ext cx="19162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mj-lt"/>
                <a:ea typeface="+mj-ea"/>
                <a:cs typeface="+mj-cs"/>
                <a:sym typeface="Calibri"/>
              </a:rPr>
              <a:t>BUT this code is ok:</a:t>
            </a:r>
          </a:p>
        </p:txBody>
      </p:sp>
      <p:sp>
        <p:nvSpPr>
          <p:cNvPr id="11" name="TextBox 10">
            <a:extLst>
              <a:ext uri="{FF2B5EF4-FFF2-40B4-BE49-F238E27FC236}">
                <a16:creationId xmlns:a16="http://schemas.microsoft.com/office/drawing/2014/main" id="{6386693B-41E8-2F44-8D2D-38B07FA883BA}"/>
              </a:ext>
            </a:extLst>
          </p:cNvPr>
          <p:cNvSpPr txBox="1"/>
          <p:nvPr/>
        </p:nvSpPr>
        <p:spPr>
          <a:xfrm>
            <a:off x="1120775" y="3104066"/>
            <a:ext cx="62561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mj-lt"/>
                <a:ea typeface="+mj-ea"/>
                <a:cs typeface="+mj-cs"/>
                <a:sym typeface="Calibri"/>
              </a:rPr>
              <a:t>Error:</a:t>
            </a:r>
          </a:p>
        </p:txBody>
      </p:sp>
    </p:spTree>
    <p:extLst>
      <p:ext uri="{BB962C8B-B14F-4D97-AF65-F5344CB8AC3E}">
        <p14:creationId xmlns:p14="http://schemas.microsoft.com/office/powerpoint/2010/main" val="78899302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Expressions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AD644117-0305-094D-8685-6F7F7D294D21}"/>
              </a:ext>
            </a:extLst>
          </p:cNvPr>
          <p:cNvSpPr txBox="1"/>
          <p:nvPr/>
        </p:nvSpPr>
        <p:spPr>
          <a:xfrm>
            <a:off x="1120775" y="1397677"/>
            <a:ext cx="972629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Most of a C ++ program is expressions.</a:t>
            </a:r>
          </a:p>
          <a:p>
            <a:pPr hangingPunct="0"/>
            <a:r>
              <a:rPr lang="en-GB" dirty="0">
                <a:solidFill>
                  <a:schemeClr val="accent4"/>
                </a:solidFill>
                <a:latin typeface="Helvetica" pitchFamily="2" charset="0"/>
              </a:rPr>
              <a:t>An expression is some combination of literals and identifiers separated by </a:t>
            </a:r>
            <a:r>
              <a:rPr lang="en-GB" b="1" dirty="0">
                <a:solidFill>
                  <a:schemeClr val="accent4"/>
                </a:solidFill>
                <a:latin typeface="Helvetica" pitchFamily="2" charset="0"/>
              </a:rPr>
              <a:t>operators</a:t>
            </a:r>
            <a:r>
              <a:rPr lang="en-GB" dirty="0">
                <a:solidFill>
                  <a:schemeClr val="accent4"/>
                </a:solidFill>
                <a:latin typeface="Helvetica" pitchFamily="2" charset="0"/>
              </a:rPr>
              <a:t>.</a:t>
            </a:r>
          </a:p>
          <a:p>
            <a:pPr hangingPunct="0"/>
            <a:endPar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solidFill>
                  <a:schemeClr val="accent4"/>
                </a:solidFill>
                <a:latin typeface="Helvetica" pitchFamily="2" charset="0"/>
                <a:ea typeface="+mj-ea"/>
                <a:cs typeface="+mj-cs"/>
                <a:sym typeface="Calibri"/>
              </a:rPr>
              <a:t>Examples:</a:t>
            </a:r>
          </a:p>
          <a:p>
            <a:pPr hangingPunct="0"/>
            <a:r>
              <a:rPr lang="en-RU" b="1" dirty="0">
                <a:solidFill>
                  <a:srgbClr val="7030A0"/>
                </a:solidFill>
                <a:latin typeface="Courier New" panose="02070309020205020404" pitchFamily="49" charset="0"/>
                <a:ea typeface="+mj-ea"/>
                <a:cs typeface="Courier New" panose="02070309020205020404" pitchFamily="49" charset="0"/>
                <a:sym typeface="Calibri"/>
              </a:rPr>
              <a:t>5 + x;</a:t>
            </a:r>
          </a:p>
          <a:p>
            <a:pPr hangingPunct="0"/>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2;</a:t>
            </a:r>
          </a:p>
          <a:p>
            <a:pPr hangingPunct="0"/>
            <a:r>
              <a:rPr lang="en-RU" b="1" dirty="0">
                <a:solidFill>
                  <a:srgbClr val="7030A0"/>
                </a:solidFill>
                <a:latin typeface="Courier New" panose="02070309020205020404" pitchFamily="49" charset="0"/>
                <a:ea typeface="+mj-ea"/>
                <a:cs typeface="Courier New" panose="02070309020205020404" pitchFamily="49" charset="0"/>
                <a:sym typeface="Calibri"/>
              </a:rPr>
              <a:t>++ y;</a:t>
            </a:r>
            <a:endParaRPr kumimoji="0" lang="en-GB"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endParaRPr>
          </a:p>
        </p:txBody>
      </p:sp>
      <p:sp>
        <p:nvSpPr>
          <p:cNvPr id="10" name="TextBox 9">
            <a:extLst>
              <a:ext uri="{FF2B5EF4-FFF2-40B4-BE49-F238E27FC236}">
                <a16:creationId xmlns:a16="http://schemas.microsoft.com/office/drawing/2014/main" id="{D6474F86-D024-E644-B9B5-1DE03DBB54F2}"/>
              </a:ext>
            </a:extLst>
          </p:cNvPr>
          <p:cNvSpPr txBox="1"/>
          <p:nvPr/>
        </p:nvSpPr>
        <p:spPr>
          <a:xfrm>
            <a:off x="1136822" y="3573794"/>
            <a:ext cx="9726295"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latin typeface="Helvetica" pitchFamily="2" charset="0"/>
              </a:rPr>
              <a:t>An </a:t>
            </a:r>
            <a:r>
              <a:rPr lang="en-GB" b="1" dirty="0">
                <a:solidFill>
                  <a:schemeClr val="accent4"/>
                </a:solidFill>
                <a:latin typeface="Helvetica" pitchFamily="2" charset="0"/>
              </a:rPr>
              <a:t>operator</a:t>
            </a:r>
            <a:r>
              <a:rPr lang="en-GB" dirty="0">
                <a:solidFill>
                  <a:schemeClr val="accent4"/>
                </a:solidFill>
                <a:latin typeface="Helvetica" pitchFamily="2" charset="0"/>
              </a:rPr>
              <a:t>, in computer programming, is a symbol that usually represents an action. These symbols were adapted from mathematics and logic. An operator is capable of manipulating a certain value or operand.</a:t>
            </a:r>
          </a:p>
          <a:p>
            <a:pPr hangingPunct="0"/>
            <a:r>
              <a:rPr lang="en-GB" dirty="0">
                <a:solidFill>
                  <a:schemeClr val="accent4"/>
                </a:solidFill>
                <a:latin typeface="Helvetica" pitchFamily="2" charset="0"/>
              </a:rPr>
              <a:t>For example, operator + has two operands and the result is the sum of the operands.</a:t>
            </a:r>
          </a:p>
          <a:p>
            <a:pPr hangingPunct="0"/>
            <a:endParaRPr lang="en-GB" dirty="0">
              <a:solidFill>
                <a:schemeClr val="accent4"/>
              </a:solidFill>
              <a:latin typeface="Helvetica" pitchFamily="2" charset="0"/>
            </a:endParaRPr>
          </a:p>
          <a:p>
            <a:r>
              <a:rPr lang="en-GB" dirty="0">
                <a:solidFill>
                  <a:schemeClr val="accent4"/>
                </a:solidFill>
                <a:latin typeface="Helvetica" pitchFamily="2" charset="0"/>
              </a:rPr>
              <a:t>Operator </a:t>
            </a:r>
            <a:r>
              <a:rPr lang="en-GB" b="1" dirty="0">
                <a:solidFill>
                  <a:schemeClr val="accent4"/>
                </a:solidFill>
                <a:latin typeface="Helvetica" pitchFamily="2" charset="0"/>
              </a:rPr>
              <a:t>precedence</a:t>
            </a:r>
            <a:r>
              <a:rPr lang="en-GB" dirty="0">
                <a:solidFill>
                  <a:schemeClr val="accent4"/>
                </a:solidFill>
                <a:latin typeface="Helvetica" pitchFamily="2" charset="0"/>
              </a:rPr>
              <a:t> determines the grouping of terms in an expression: Within an expression, higher precedence operators will be evaluated first.</a:t>
            </a: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The </a:t>
            </a:r>
            <a:r>
              <a:rPr lang="en-GB" b="1" dirty="0">
                <a:solidFill>
                  <a:schemeClr val="accent4"/>
                </a:solidFill>
                <a:latin typeface="Helvetica" pitchFamily="2" charset="0"/>
              </a:rPr>
              <a:t>associativity </a:t>
            </a:r>
            <a:r>
              <a:rPr lang="en-GB" dirty="0">
                <a:solidFill>
                  <a:schemeClr val="accent4"/>
                </a:solidFill>
                <a:latin typeface="Helvetica" pitchFamily="2" charset="0"/>
              </a:rPr>
              <a:t>of an operator is a property that determines how operators of the same precedence are grouped in the absence of parentheses.</a:t>
            </a:r>
          </a:p>
          <a:p>
            <a:pPr hangingPunct="0"/>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95920854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Operators</a:t>
            </a:r>
            <a:endParaRPr lang="ru-RU" dirty="0">
              <a:solidFill>
                <a:schemeClr val="accent4"/>
              </a:solidFill>
              <a:latin typeface="Helvetica" pitchFamily="2" charset="0"/>
            </a:endParaRPr>
          </a:p>
        </p:txBody>
      </p:sp>
      <p:pic>
        <p:nvPicPr>
          <p:cNvPr id="4" name="Picture 3">
            <a:extLst>
              <a:ext uri="{FF2B5EF4-FFF2-40B4-BE49-F238E27FC236}">
                <a16:creationId xmlns:a16="http://schemas.microsoft.com/office/drawing/2014/main" id="{93A1981B-03E4-0641-BD2A-776F5D4065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752601"/>
            <a:ext cx="6400800" cy="4267200"/>
          </a:xfrm>
          <a:prstGeom prst="rect">
            <a:avLst/>
          </a:prstGeom>
        </p:spPr>
      </p:pic>
    </p:spTree>
    <p:extLst>
      <p:ext uri="{BB962C8B-B14F-4D97-AF65-F5344CB8AC3E}">
        <p14:creationId xmlns:p14="http://schemas.microsoft.com/office/powerpoint/2010/main" val="176351506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Assignment operator</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15186570-4F0F-EB4B-BE13-A5C7790FAC16}"/>
              </a:ext>
            </a:extLst>
          </p:cNvPr>
          <p:cNvSpPr txBox="1"/>
          <p:nvPr/>
        </p:nvSpPr>
        <p:spPr>
          <a:xfrm>
            <a:off x="1099750" y="1680640"/>
            <a:ext cx="972260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dirty="0">
                <a:solidFill>
                  <a:schemeClr val="accent4"/>
                </a:solidFill>
                <a:latin typeface="Helvetica" pitchFamily="2" charset="0"/>
                <a:sym typeface="Calibri"/>
              </a:rPr>
              <a:t>Assignment operator is a binary operator: </a:t>
            </a:r>
            <a:r>
              <a:rPr lang="en-RU" b="1" dirty="0">
                <a:solidFill>
                  <a:srgbClr val="7030A0"/>
                </a:solidFill>
                <a:latin typeface="Courier New" panose="02070309020205020404" pitchFamily="49" charset="0"/>
                <a:cs typeface="Courier New" panose="02070309020205020404" pitchFamily="49" charset="0"/>
                <a:sym typeface="Calibri"/>
              </a:rPr>
              <a:t>a = b</a:t>
            </a:r>
            <a:br>
              <a:rPr lang="en-RU" b="1" dirty="0">
                <a:solidFill>
                  <a:srgbClr val="7030A0"/>
                </a:solidFill>
                <a:latin typeface="Courier New" panose="02070309020205020404" pitchFamily="49" charset="0"/>
                <a:cs typeface="Courier New" panose="02070309020205020404" pitchFamily="49" charset="0"/>
                <a:sym typeface="Calibri"/>
              </a:rPr>
            </a:br>
            <a:r>
              <a:rPr lang="en-GB" dirty="0">
                <a:solidFill>
                  <a:schemeClr val="accent4"/>
                </a:solidFill>
                <a:latin typeface="Helvetica" pitchFamily="2" charset="0"/>
              </a:rPr>
              <a:t>value of a variable can be changed with the help of an assignment operator: </a:t>
            </a:r>
            <a:r>
              <a:rPr lang="en-GB" b="1" dirty="0">
                <a:solidFill>
                  <a:srgbClr val="7030A0"/>
                </a:solidFill>
                <a:latin typeface="Courier New" panose="02070309020205020404" pitchFamily="49" charset="0"/>
                <a:cs typeface="Courier New" panose="02070309020205020404" pitchFamily="49" charset="0"/>
              </a:rPr>
              <a:t>x = 4</a:t>
            </a:r>
          </a:p>
          <a:p>
            <a:pPr hangingPunct="0"/>
            <a:r>
              <a:rPr lang="en-GB" b="1" dirty="0">
                <a:solidFill>
                  <a:schemeClr val="accent4"/>
                </a:solidFill>
                <a:latin typeface="Helvetica" pitchFamily="2" charset="0"/>
              </a:rPr>
              <a:t>Precedence</a:t>
            </a:r>
            <a:r>
              <a:rPr lang="en-GB" dirty="0">
                <a:solidFill>
                  <a:schemeClr val="accent4"/>
                </a:solidFill>
                <a:latin typeface="Helvetica" pitchFamily="2" charset="0"/>
              </a:rPr>
              <a:t>: 16.</a:t>
            </a:r>
          </a:p>
          <a:p>
            <a:pPr hangingPunct="0"/>
            <a:r>
              <a:rPr lang="en-GB" b="1" dirty="0">
                <a:solidFill>
                  <a:schemeClr val="accent4"/>
                </a:solidFill>
                <a:latin typeface="Helvetica" pitchFamily="2" charset="0"/>
              </a:rPr>
              <a:t>Associativity</a:t>
            </a:r>
            <a:r>
              <a:rPr lang="en-GB" dirty="0">
                <a:solidFill>
                  <a:schemeClr val="accent4"/>
                </a:solidFill>
                <a:latin typeface="Helvetica" pitchFamily="2" charset="0"/>
              </a:rPr>
              <a:t>: right-to-left</a:t>
            </a:r>
          </a:p>
          <a:p>
            <a:pPr hangingPunct="0"/>
            <a:endParaRPr lang="en-GB" b="1" dirty="0">
              <a:solidFill>
                <a:schemeClr val="accent4"/>
              </a:solidFill>
              <a:latin typeface="Helvetica" pitchFamily="2" charset="0"/>
            </a:endParaRPr>
          </a:p>
          <a:p>
            <a:pPr hangingPunct="0"/>
            <a:r>
              <a:rPr lang="en-GB" b="1" dirty="0">
                <a:solidFill>
                  <a:schemeClr val="accent4"/>
                </a:solidFill>
                <a:latin typeface="Helvetica" pitchFamily="2" charset="0"/>
              </a:rPr>
              <a:t>Note</a:t>
            </a:r>
            <a:r>
              <a:rPr lang="en-GB" dirty="0">
                <a:solidFill>
                  <a:schemeClr val="accent4"/>
                </a:solidFill>
                <a:latin typeface="Helvetica" pitchFamily="2" charset="0"/>
              </a:rPr>
              <a:t>: </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Don’t confuse assignment operator with variable initialization!</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9465A80F-CA51-3443-8532-A1EF60AD5061}"/>
              </a:ext>
            </a:extLst>
          </p:cNvPr>
          <p:cNvSpPr txBox="1"/>
          <p:nvPr/>
        </p:nvSpPr>
        <p:spPr>
          <a:xfrm>
            <a:off x="1099750" y="3429000"/>
            <a:ext cx="254549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sym typeface="Calibri"/>
              </a:rPr>
              <a:t>Assignment operator:</a:t>
            </a:r>
            <a:endParaRPr lang="en-GB" dirty="0">
              <a:solidFill>
                <a:schemeClr val="accent4"/>
              </a:solidFill>
              <a:latin typeface="Helvetica" pitchFamily="2" charset="0"/>
              <a:sym typeface="Calibri"/>
            </a:endParaRPr>
          </a:p>
          <a:p>
            <a:pPr hangingPunct="0"/>
            <a:r>
              <a:rPr lang="en-GB" b="1" dirty="0">
                <a:solidFill>
                  <a:srgbClr val="7030A0"/>
                </a:solidFill>
                <a:latin typeface="Courier New" panose="02070309020205020404" pitchFamily="49" charset="0"/>
                <a:cs typeface="Courier New" panose="02070309020205020404" pitchFamily="49" charset="0"/>
                <a:sym typeface="Calibri"/>
              </a:rPr>
              <a:t>int x;</a:t>
            </a:r>
          </a:p>
          <a:p>
            <a:pPr hangingPunct="0"/>
            <a:r>
              <a:rPr lang="en-GB" b="1" dirty="0">
                <a:solidFill>
                  <a:srgbClr val="7030A0"/>
                </a:solidFill>
                <a:latin typeface="Courier New" panose="02070309020205020404" pitchFamily="49" charset="0"/>
                <a:cs typeface="Courier New" panose="02070309020205020404" pitchFamily="49" charset="0"/>
                <a:sym typeface="Calibri"/>
              </a:rPr>
              <a:t>x = 4;</a:t>
            </a:r>
          </a:p>
        </p:txBody>
      </p:sp>
      <p:sp>
        <p:nvSpPr>
          <p:cNvPr id="11" name="TextBox 10">
            <a:extLst>
              <a:ext uri="{FF2B5EF4-FFF2-40B4-BE49-F238E27FC236}">
                <a16:creationId xmlns:a16="http://schemas.microsoft.com/office/drawing/2014/main" id="{203B9CDD-FA2C-EE41-A35D-17F84034F2D6}"/>
              </a:ext>
            </a:extLst>
          </p:cNvPr>
          <p:cNvSpPr txBox="1"/>
          <p:nvPr/>
        </p:nvSpPr>
        <p:spPr>
          <a:xfrm>
            <a:off x="6096000" y="3430166"/>
            <a:ext cx="406125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sym typeface="Calibri"/>
              </a:rPr>
              <a:t>Variable initialization:</a:t>
            </a:r>
            <a:endParaRPr lang="en-GB" dirty="0">
              <a:solidFill>
                <a:schemeClr val="accent4"/>
              </a:solidFill>
              <a:latin typeface="Helvetica" pitchFamily="2" charset="0"/>
              <a:sym typeface="Calibri"/>
            </a:endParaRPr>
          </a:p>
          <a:p>
            <a:pPr hangingPunct="0"/>
            <a:r>
              <a:rPr lang="en-GB" b="1" dirty="0">
                <a:solidFill>
                  <a:srgbClr val="7030A0"/>
                </a:solidFill>
                <a:latin typeface="Courier New" panose="02070309020205020404" pitchFamily="49" charset="0"/>
                <a:cs typeface="Courier New" panose="02070309020205020404" pitchFamily="49" charset="0"/>
                <a:sym typeface="Calibri"/>
              </a:rPr>
              <a:t>int x = 3;</a:t>
            </a:r>
          </a:p>
        </p:txBody>
      </p:sp>
      <p:sp>
        <p:nvSpPr>
          <p:cNvPr id="13" name="TextBox 12">
            <a:extLst>
              <a:ext uri="{FF2B5EF4-FFF2-40B4-BE49-F238E27FC236}">
                <a16:creationId xmlns:a16="http://schemas.microsoft.com/office/drawing/2014/main" id="{F3B86CEC-3DE7-694F-8244-B43D70A7BDEC}"/>
              </a:ext>
            </a:extLst>
          </p:cNvPr>
          <p:cNvSpPr txBox="1"/>
          <p:nvPr/>
        </p:nvSpPr>
        <p:spPr>
          <a:xfrm>
            <a:off x="1120775" y="4566210"/>
            <a:ext cx="972260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Note</a:t>
            </a:r>
            <a:r>
              <a:rPr lang="en-GB" dirty="0">
                <a:solidFill>
                  <a:schemeClr val="accent4"/>
                </a:solidFill>
                <a:latin typeface="Helvetica" pitchFamily="2" charset="0"/>
              </a:rPr>
              <a:t>: </a:t>
            </a:r>
            <a:r>
              <a:rPr lang="en-US" dirty="0">
                <a:solidFill>
                  <a:schemeClr val="accent4"/>
                </a:solidFill>
                <a:latin typeface="Helvetica" pitchFamily="2" charset="0"/>
                <a:sym typeface="Calibri"/>
              </a:rPr>
              <a:t>Assignment operator returns the assigned value.</a:t>
            </a:r>
          </a:p>
          <a:p>
            <a:pPr hangingPunct="0"/>
            <a:r>
              <a:rPr lang="en-US" b="1" dirty="0">
                <a:solidFill>
                  <a:srgbClr val="7030A0"/>
                </a:solidFill>
                <a:latin typeface="Courier New" panose="02070309020205020404" pitchFamily="49" charset="0"/>
                <a:cs typeface="Courier New" panose="02070309020205020404" pitchFamily="49" charset="0"/>
                <a:sym typeface="Calibri"/>
              </a:rPr>
              <a:t>int x = 0;</a:t>
            </a:r>
          </a:p>
          <a:p>
            <a:pPr hangingPunct="0"/>
            <a:r>
              <a:rPr lang="en-US" b="1" dirty="0">
                <a:solidFill>
                  <a:srgbClr val="7030A0"/>
                </a:solidFill>
                <a:latin typeface="Courier New" panose="02070309020205020404" pitchFamily="49" charset="0"/>
                <a:cs typeface="Courier New" panose="02070309020205020404" pitchFamily="49" charset="0"/>
                <a:sym typeface="Calibri"/>
              </a:rPr>
              <a:t>std::</a:t>
            </a:r>
            <a:r>
              <a:rPr lang="en-US" b="1" dirty="0" err="1">
                <a:solidFill>
                  <a:srgbClr val="7030A0"/>
                </a:solidFill>
                <a:latin typeface="Courier New" panose="02070309020205020404" pitchFamily="49" charset="0"/>
                <a:cs typeface="Courier New" panose="02070309020205020404" pitchFamily="49" charset="0"/>
                <a:sym typeface="Calibri"/>
              </a:rPr>
              <a:t>cout</a:t>
            </a:r>
            <a:r>
              <a:rPr lang="en-US" b="1" dirty="0">
                <a:solidFill>
                  <a:srgbClr val="7030A0"/>
                </a:solidFill>
                <a:latin typeface="Courier New" panose="02070309020205020404" pitchFamily="49" charset="0"/>
                <a:cs typeface="Courier New" panose="02070309020205020404" pitchFamily="49" charset="0"/>
                <a:sym typeface="Calibri"/>
              </a:rPr>
              <a:t> &lt;&lt; (x = 3) &lt;&lt; std::</a:t>
            </a:r>
            <a:r>
              <a:rPr lang="en-US" b="1" dirty="0" err="1">
                <a:solidFill>
                  <a:srgbClr val="7030A0"/>
                </a:solidFill>
                <a:latin typeface="Courier New" panose="02070309020205020404" pitchFamily="49" charset="0"/>
                <a:cs typeface="Courier New" panose="02070309020205020404" pitchFamily="49" charset="0"/>
                <a:sym typeface="Calibri"/>
              </a:rPr>
              <a:t>endl</a:t>
            </a:r>
            <a:r>
              <a:rPr lang="en-US" b="1" dirty="0">
                <a:solidFill>
                  <a:srgbClr val="7030A0"/>
                </a:solidFill>
                <a:latin typeface="Courier New" panose="02070309020205020404" pitchFamily="49" charset="0"/>
                <a:cs typeface="Courier New" panose="02070309020205020404" pitchFamily="49" charset="0"/>
                <a:sym typeface="Calibri"/>
              </a:rPr>
              <a:t>;</a:t>
            </a:r>
          </a:p>
          <a:p>
            <a:pPr hangingPunct="0"/>
            <a:r>
              <a:rPr lang="en-US" dirty="0">
                <a:solidFill>
                  <a:schemeClr val="accent4"/>
                </a:solidFill>
                <a:latin typeface="Helvetica" pitchFamily="2" charset="0"/>
                <a:sym typeface="Calibri"/>
              </a:rPr>
              <a:t>Will print out 3, because </a:t>
            </a:r>
            <a:r>
              <a:rPr lang="en-US" b="1" dirty="0">
                <a:solidFill>
                  <a:srgbClr val="7030A0"/>
                </a:solidFill>
                <a:latin typeface="Courier New" panose="02070309020205020404" pitchFamily="49" charset="0"/>
                <a:cs typeface="Courier New" panose="02070309020205020404" pitchFamily="49" charset="0"/>
                <a:sym typeface="Calibri"/>
              </a:rPr>
              <a:t>x = 3</a:t>
            </a:r>
            <a:r>
              <a:rPr lang="en-US" dirty="0">
                <a:solidFill>
                  <a:schemeClr val="accent4"/>
                </a:solidFill>
                <a:latin typeface="Helvetica" pitchFamily="2" charset="0"/>
                <a:sym typeface="Calibri"/>
              </a:rPr>
              <a:t> returns new value of </a:t>
            </a:r>
            <a:r>
              <a:rPr lang="en-US" b="1" dirty="0">
                <a:solidFill>
                  <a:srgbClr val="7030A0"/>
                </a:solidFill>
                <a:latin typeface="Courier New" panose="02070309020205020404" pitchFamily="49" charset="0"/>
                <a:cs typeface="Courier New" panose="02070309020205020404" pitchFamily="49" charset="0"/>
                <a:sym typeface="Calibri"/>
              </a:rPr>
              <a:t>x</a:t>
            </a:r>
            <a:r>
              <a:rPr lang="en-US" dirty="0">
                <a:solidFill>
                  <a:schemeClr val="accent4"/>
                </a:solidFill>
                <a:latin typeface="Helvetica" pitchFamily="2" charset="0"/>
                <a:sym typeface="Calibri"/>
              </a:rPr>
              <a:t> which is 3.</a:t>
            </a:r>
          </a:p>
          <a:p>
            <a:pPr hangingPunct="0"/>
            <a:endParaRPr lang="en-US" dirty="0">
              <a:solidFill>
                <a:schemeClr val="accent4"/>
              </a:solidFill>
              <a:latin typeface="Helvetica" pitchFamily="2" charset="0"/>
              <a:sym typeface="Calibri"/>
            </a:endParaRPr>
          </a:p>
          <a:p>
            <a:pPr hangingPunct="0"/>
            <a:r>
              <a:rPr lang="en-US" dirty="0">
                <a:solidFill>
                  <a:schemeClr val="accent4"/>
                </a:solidFill>
                <a:latin typeface="Helvetica" pitchFamily="2" charset="0"/>
                <a:sym typeface="Calibri"/>
              </a:rPr>
              <a:t>This idea can be used to assign multiple variables to </a:t>
            </a:r>
            <a:r>
              <a:rPr lang="en-RU" dirty="0">
                <a:solidFill>
                  <a:schemeClr val="accent4"/>
                </a:solidFill>
                <a:latin typeface="Helvetica" pitchFamily="2" charset="0"/>
                <a:ea typeface="+mj-ea"/>
                <a:cs typeface="+mj-cs"/>
                <a:sym typeface="Calibri"/>
              </a:rPr>
              <a:t>the same value:</a:t>
            </a:r>
          </a:p>
          <a:p>
            <a:pPr hangingPunct="0"/>
            <a:r>
              <a:rPr lang="en-RU" b="1" dirty="0">
                <a:solidFill>
                  <a:srgbClr val="7030A0"/>
                </a:solidFill>
                <a:latin typeface="Courier New" panose="02070309020205020404" pitchFamily="49" charset="0"/>
                <a:cs typeface="Courier New" panose="02070309020205020404" pitchFamily="49" charset="0"/>
                <a:sym typeface="Calibri"/>
              </a:rPr>
              <a:t>x = y = z = 3;</a:t>
            </a:r>
          </a:p>
        </p:txBody>
      </p:sp>
    </p:spTree>
    <p:extLst>
      <p:ext uri="{BB962C8B-B14F-4D97-AF65-F5344CB8AC3E}">
        <p14:creationId xmlns:p14="http://schemas.microsoft.com/office/powerpoint/2010/main" val="168315911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err="1">
                <a:solidFill>
                  <a:schemeClr val="accent4"/>
                </a:solidFill>
                <a:latin typeface="Helvetica" pitchFamily="2" charset="0"/>
              </a:rPr>
              <a:t>Lvalue</a:t>
            </a:r>
            <a:r>
              <a:rPr lang="en-US" dirty="0">
                <a:solidFill>
                  <a:schemeClr val="accent4"/>
                </a:solidFill>
                <a:latin typeface="Helvetica" pitchFamily="2" charset="0"/>
              </a:rPr>
              <a:t> and </a:t>
            </a:r>
            <a:r>
              <a:rPr lang="en-US" dirty="0" err="1">
                <a:solidFill>
                  <a:schemeClr val="accent4"/>
                </a:solidFill>
                <a:latin typeface="Helvetica" pitchFamily="2" charset="0"/>
              </a:rPr>
              <a:t>rvalue</a:t>
            </a:r>
            <a:endParaRPr lang="ru-RU" dirty="0">
              <a:solidFill>
                <a:schemeClr val="accent4"/>
              </a:solidFill>
              <a:latin typeface="Helvetica" pitchFamily="2" charset="0"/>
            </a:endParaRPr>
          </a:p>
        </p:txBody>
      </p:sp>
      <p:sp>
        <p:nvSpPr>
          <p:cNvPr id="12" name="TextBox 11">
            <a:extLst>
              <a:ext uri="{FF2B5EF4-FFF2-40B4-BE49-F238E27FC236}">
                <a16:creationId xmlns:a16="http://schemas.microsoft.com/office/drawing/2014/main" id="{33526163-C7B6-F242-820F-414A5D799420}"/>
              </a:ext>
            </a:extLst>
          </p:cNvPr>
          <p:cNvSpPr txBox="1"/>
          <p:nvPr/>
        </p:nvSpPr>
        <p:spPr>
          <a:xfrm>
            <a:off x="1099750" y="1868837"/>
            <a:ext cx="974731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lvalue and rvalue in </a:t>
            </a:r>
            <a:r>
              <a:rPr lang="en-RU" b="1" dirty="0">
                <a:solidFill>
                  <a:schemeClr val="accent4"/>
                </a:solidFill>
                <a:latin typeface="Helvetica" pitchFamily="2" charset="0"/>
                <a:ea typeface="+mj-ea"/>
                <a:cs typeface="+mj-cs"/>
                <a:sym typeface="Calibri"/>
              </a:rPr>
              <a:t>C++ 07</a:t>
            </a:r>
            <a:r>
              <a:rPr lang="en-RU" dirty="0">
                <a:solidFill>
                  <a:schemeClr val="accent4"/>
                </a:solidFill>
                <a:latin typeface="Helvetica" pitchFamily="2" charset="0"/>
                <a:ea typeface="+mj-ea"/>
                <a:cs typeface="+mj-cs"/>
                <a:sym typeface="Calibri"/>
              </a:rPr>
              <a:t>:</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If a value can be used as the left operand of the assignment operator, then it is called an </a:t>
            </a:r>
            <a:r>
              <a:rPr lang="en-GB" b="1" dirty="0" err="1">
                <a:solidFill>
                  <a:schemeClr val="accent4"/>
                </a:solidFill>
                <a:latin typeface="Helvetica" pitchFamily="2" charset="0"/>
              </a:rPr>
              <a:t>lvalue</a:t>
            </a:r>
            <a:r>
              <a:rPr lang="en-GB" dirty="0">
                <a:solidFill>
                  <a:schemeClr val="accent4"/>
                </a:solidFill>
                <a:latin typeface="Helvetica" pitchFamily="2" charset="0"/>
              </a:rPr>
              <a:t>.</a:t>
            </a:r>
          </a:p>
          <a:p>
            <a:pPr marL="285750" indent="-285750" hangingPunct="0">
              <a:buFont typeface="Arial" panose="020B0604020202020204" pitchFamily="34" charset="0"/>
              <a:buChar char="•"/>
            </a:pPr>
            <a:r>
              <a:rPr lang="en-GB" dirty="0">
                <a:solidFill>
                  <a:schemeClr val="accent4"/>
                </a:solidFill>
                <a:latin typeface="Helvetica" pitchFamily="2" charset="0"/>
              </a:rPr>
              <a:t>Otherwise, it is called an </a:t>
            </a:r>
            <a:r>
              <a:rPr lang="en-GB" b="1" dirty="0" err="1">
                <a:solidFill>
                  <a:schemeClr val="accent4"/>
                </a:solidFill>
                <a:latin typeface="Helvetica" pitchFamily="2" charset="0"/>
              </a:rPr>
              <a:t>rvalue</a:t>
            </a:r>
            <a:r>
              <a:rPr lang="en-GB" dirty="0">
                <a:solidFill>
                  <a:schemeClr val="accent4"/>
                </a:solidFill>
                <a:latin typeface="Helvetica" pitchFamily="2" charset="0"/>
              </a:rPr>
              <a:t>.</a:t>
            </a:r>
          </a:p>
          <a:p>
            <a:pPr marL="285750" indent="-285750" hangingPunct="0">
              <a:buFont typeface="Arial" panose="020B0604020202020204" pitchFamily="34" charset="0"/>
              <a:buChar char="•"/>
            </a:pPr>
            <a:endParaRPr lang="en-GB" dirty="0">
              <a:solidFill>
                <a:schemeClr val="accent4"/>
              </a:solidFill>
              <a:latin typeface="Helvetica" pitchFamily="2" charset="0"/>
            </a:endParaRPr>
          </a:p>
          <a:p>
            <a:pPr hangingPunct="0"/>
            <a:r>
              <a:rPr lang="en-GB" b="1" dirty="0">
                <a:solidFill>
                  <a:schemeClr val="accent4"/>
                </a:solidFill>
                <a:latin typeface="Helvetica" pitchFamily="2" charset="0"/>
              </a:rPr>
              <a:t>Note</a:t>
            </a:r>
            <a:r>
              <a:rPr lang="en-GB" dirty="0">
                <a:solidFill>
                  <a:schemeClr val="accent4"/>
                </a:solidFill>
                <a:latin typeface="Helvetica" pitchFamily="2" charset="0"/>
              </a:rPr>
              <a:t>: In C++ 11 the value mechanism has been changed dramatically.</a:t>
            </a:r>
          </a:p>
        </p:txBody>
      </p:sp>
      <p:sp>
        <p:nvSpPr>
          <p:cNvPr id="13" name="TextBox 12">
            <a:extLst>
              <a:ext uri="{FF2B5EF4-FFF2-40B4-BE49-F238E27FC236}">
                <a16:creationId xmlns:a16="http://schemas.microsoft.com/office/drawing/2014/main" id="{39BB2422-22D9-3242-98A2-6A9801D00C8B}"/>
              </a:ext>
            </a:extLst>
          </p:cNvPr>
          <p:cNvSpPr txBox="1"/>
          <p:nvPr/>
        </p:nvSpPr>
        <p:spPr>
          <a:xfrm>
            <a:off x="1099750" y="4312593"/>
            <a:ext cx="254549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sym typeface="Calibri"/>
              </a:rPr>
              <a:t>OK</a:t>
            </a:r>
            <a:r>
              <a:rPr lang="en-GB" dirty="0">
                <a:solidFill>
                  <a:schemeClr val="accent4"/>
                </a:solidFill>
                <a:latin typeface="Helvetica" pitchFamily="2" charset="0"/>
                <a:sym typeface="Calibri"/>
              </a:rPr>
              <a:t> (</a:t>
            </a:r>
            <a:r>
              <a:rPr lang="en-GB" b="1" dirty="0">
                <a:solidFill>
                  <a:srgbClr val="7030A0"/>
                </a:solidFill>
                <a:latin typeface="Courier New" panose="02070309020205020404" pitchFamily="49" charset="0"/>
                <a:cs typeface="Courier New" panose="02070309020205020404" pitchFamily="49" charset="0"/>
                <a:sym typeface="Calibri"/>
              </a:rPr>
              <a:t>x</a:t>
            </a:r>
            <a:r>
              <a:rPr lang="en-GB" dirty="0">
                <a:solidFill>
                  <a:schemeClr val="accent4"/>
                </a:solidFill>
                <a:latin typeface="Helvetica" pitchFamily="2" charset="0"/>
                <a:sym typeface="Calibri"/>
              </a:rPr>
              <a:t> is an </a:t>
            </a:r>
            <a:r>
              <a:rPr lang="en-GB" dirty="0" err="1">
                <a:solidFill>
                  <a:schemeClr val="accent4"/>
                </a:solidFill>
                <a:latin typeface="Helvetica" pitchFamily="2" charset="0"/>
                <a:sym typeface="Calibri"/>
              </a:rPr>
              <a:t>lvalue</a:t>
            </a:r>
            <a:r>
              <a:rPr lang="en-GB" dirty="0">
                <a:solidFill>
                  <a:schemeClr val="accent4"/>
                </a:solidFill>
                <a:latin typeface="Helvetica" pitchFamily="2" charset="0"/>
                <a:sym typeface="Calibri"/>
              </a:rPr>
              <a:t>):</a:t>
            </a:r>
          </a:p>
          <a:p>
            <a:pPr hangingPunct="0"/>
            <a:r>
              <a:rPr lang="en-GB" b="1" dirty="0">
                <a:solidFill>
                  <a:srgbClr val="7030A0"/>
                </a:solidFill>
                <a:latin typeface="Courier New" panose="02070309020205020404" pitchFamily="49" charset="0"/>
                <a:cs typeface="Courier New" panose="02070309020205020404" pitchFamily="49" charset="0"/>
                <a:sym typeface="Calibri"/>
              </a:rPr>
              <a:t>int x = 3;</a:t>
            </a:r>
          </a:p>
          <a:p>
            <a:pPr hangingPunct="0"/>
            <a:r>
              <a:rPr lang="en-GB" b="1" dirty="0">
                <a:solidFill>
                  <a:srgbClr val="7030A0"/>
                </a:solidFill>
                <a:latin typeface="Courier New" panose="02070309020205020404" pitchFamily="49" charset="0"/>
                <a:cs typeface="Courier New" panose="02070309020205020404" pitchFamily="49" charset="0"/>
                <a:sym typeface="Calibri"/>
              </a:rPr>
              <a:t>int y = 5;</a:t>
            </a:r>
          </a:p>
          <a:p>
            <a:pPr hangingPunct="0"/>
            <a:r>
              <a:rPr lang="en-GB" b="1" dirty="0">
                <a:solidFill>
                  <a:srgbClr val="7030A0"/>
                </a:solidFill>
                <a:latin typeface="Courier New" panose="02070309020205020404" pitchFamily="49" charset="0"/>
                <a:cs typeface="Courier New" panose="02070309020205020404" pitchFamily="49" charset="0"/>
                <a:sym typeface="Calibri"/>
              </a:rPr>
              <a:t>x = 7;</a:t>
            </a:r>
            <a:endParaRPr lang="en-RU" b="1" dirty="0">
              <a:solidFill>
                <a:srgbClr val="7030A0"/>
              </a:solidFill>
              <a:latin typeface="Courier New" panose="02070309020205020404" pitchFamily="49" charset="0"/>
              <a:cs typeface="Courier New" panose="02070309020205020404" pitchFamily="49" charset="0"/>
              <a:sym typeface="Calibri"/>
            </a:endParaRPr>
          </a:p>
        </p:txBody>
      </p:sp>
      <p:sp>
        <p:nvSpPr>
          <p:cNvPr id="14" name="TextBox 13">
            <a:extLst>
              <a:ext uri="{FF2B5EF4-FFF2-40B4-BE49-F238E27FC236}">
                <a16:creationId xmlns:a16="http://schemas.microsoft.com/office/drawing/2014/main" id="{B333E97E-EA6F-834B-8665-133C86F08567}"/>
              </a:ext>
            </a:extLst>
          </p:cNvPr>
          <p:cNvSpPr txBox="1"/>
          <p:nvPr/>
        </p:nvSpPr>
        <p:spPr>
          <a:xfrm>
            <a:off x="6096000" y="4312593"/>
            <a:ext cx="4061254"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sym typeface="Calibri"/>
              </a:rPr>
              <a:t>Incorrect</a:t>
            </a:r>
            <a:r>
              <a:rPr lang="en-GB" dirty="0">
                <a:solidFill>
                  <a:schemeClr val="accent4"/>
                </a:solidFill>
                <a:latin typeface="Helvetica" pitchFamily="2" charset="0"/>
                <a:sym typeface="Calibri"/>
              </a:rPr>
              <a:t> (5 is an </a:t>
            </a:r>
            <a:r>
              <a:rPr lang="en-GB" dirty="0" err="1">
                <a:solidFill>
                  <a:schemeClr val="accent4"/>
                </a:solidFill>
                <a:latin typeface="Helvetica" pitchFamily="2" charset="0"/>
                <a:sym typeface="Calibri"/>
              </a:rPr>
              <a:t>rvalue</a:t>
            </a:r>
            <a:r>
              <a:rPr lang="en-GB" dirty="0">
                <a:solidFill>
                  <a:schemeClr val="accent4"/>
                </a:solidFill>
                <a:latin typeface="Helvetica" pitchFamily="2" charset="0"/>
                <a:sym typeface="Calibri"/>
              </a:rPr>
              <a:t>):</a:t>
            </a:r>
          </a:p>
          <a:p>
            <a:pPr hangingPunct="0"/>
            <a:r>
              <a:rPr lang="en-GB" b="1" dirty="0">
                <a:solidFill>
                  <a:srgbClr val="7030A0"/>
                </a:solidFill>
                <a:latin typeface="Courier New" panose="02070309020205020404" pitchFamily="49" charset="0"/>
                <a:cs typeface="Courier New" panose="02070309020205020404" pitchFamily="49" charset="0"/>
                <a:sym typeface="Calibri"/>
              </a:rPr>
              <a:t>int x = 3;</a:t>
            </a:r>
          </a:p>
          <a:p>
            <a:pPr hangingPunct="0"/>
            <a:r>
              <a:rPr lang="en-GB" b="1" dirty="0">
                <a:solidFill>
                  <a:srgbClr val="7030A0"/>
                </a:solidFill>
                <a:latin typeface="Courier New" panose="02070309020205020404" pitchFamily="49" charset="0"/>
                <a:cs typeface="Courier New" panose="02070309020205020404" pitchFamily="49" charset="0"/>
                <a:sym typeface="Calibri"/>
              </a:rPr>
              <a:t>5 = x;</a:t>
            </a:r>
            <a:endParaRPr lang="en-RU" b="1" dirty="0">
              <a:solidFill>
                <a:srgbClr val="7030A0"/>
              </a:solidFill>
              <a:latin typeface="Courier New" panose="02070309020205020404" pitchFamily="49" charset="0"/>
              <a:cs typeface="Courier New" panose="02070309020205020404" pitchFamily="49" charset="0"/>
              <a:sym typeface="Calibri"/>
            </a:endParaRPr>
          </a:p>
        </p:txBody>
      </p:sp>
    </p:spTree>
    <p:extLst>
      <p:ext uri="{BB962C8B-B14F-4D97-AF65-F5344CB8AC3E}">
        <p14:creationId xmlns:p14="http://schemas.microsoft.com/office/powerpoint/2010/main" val="316158629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Arithmetic operators</a:t>
            </a:r>
            <a:endParaRPr lang="ru-RU" dirty="0">
              <a:solidFill>
                <a:schemeClr val="accent4"/>
              </a:solidFill>
              <a:latin typeface="Helvetica" pitchFamily="2" charset="0"/>
            </a:endParaRPr>
          </a:p>
        </p:txBody>
      </p:sp>
      <p:sp>
        <p:nvSpPr>
          <p:cNvPr id="2" name="TextBox 1">
            <a:extLst>
              <a:ext uri="{FF2B5EF4-FFF2-40B4-BE49-F238E27FC236}">
                <a16:creationId xmlns:a16="http://schemas.microsoft.com/office/drawing/2014/main" id="{B4D8E4E0-C3DD-7445-AEF4-672E1978DAEB}"/>
              </a:ext>
            </a:extLst>
          </p:cNvPr>
          <p:cNvSpPr txBox="1"/>
          <p:nvPr/>
        </p:nvSpPr>
        <p:spPr>
          <a:xfrm>
            <a:off x="1120775" y="1724795"/>
            <a:ext cx="9726295"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Binary operators</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Addition: </a:t>
            </a:r>
            <a:r>
              <a:rPr lang="en-RU" b="1" dirty="0">
                <a:solidFill>
                  <a:srgbClr val="7030A0"/>
                </a:solidFill>
                <a:latin typeface="Courier New" panose="02070309020205020404" pitchFamily="49" charset="0"/>
                <a:ea typeface="+mj-ea"/>
                <a:cs typeface="Courier New" panose="02070309020205020404" pitchFamily="49" charset="0"/>
                <a:sym typeface="Calibri"/>
              </a:rPr>
              <a:t>a + b</a:t>
            </a:r>
          </a:p>
          <a:p>
            <a:pPr hangingPunct="0"/>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Subtraction: </a:t>
            </a:r>
            <a:r>
              <a:rPr lang="en-RU" b="1" dirty="0">
                <a:solidFill>
                  <a:srgbClr val="7030A0"/>
                </a:solidFill>
                <a:latin typeface="Courier New" panose="02070309020205020404" pitchFamily="49" charset="0"/>
                <a:cs typeface="Courier New" panose="02070309020205020404" pitchFamily="49" charset="0"/>
                <a:sym typeface="Calibri"/>
              </a:rPr>
              <a:t>a - b</a:t>
            </a:r>
          </a:p>
          <a:p>
            <a:pPr hangingPunct="0"/>
            <a:r>
              <a:rPr lang="en-RU" dirty="0">
                <a:solidFill>
                  <a:schemeClr val="accent4"/>
                </a:solidFill>
                <a:latin typeface="Helvetica" pitchFamily="2" charset="0"/>
                <a:ea typeface="+mj-ea"/>
                <a:cs typeface="+mj-cs"/>
                <a:sym typeface="Calibri"/>
              </a:rPr>
              <a:t>Multiplication: </a:t>
            </a:r>
            <a:r>
              <a:rPr lang="en-RU" b="1" dirty="0">
                <a:solidFill>
                  <a:srgbClr val="7030A0"/>
                </a:solidFill>
                <a:latin typeface="Courier New" panose="02070309020205020404" pitchFamily="49" charset="0"/>
                <a:cs typeface="Courier New" panose="02070309020205020404" pitchFamily="49" charset="0"/>
                <a:sym typeface="Calibri"/>
              </a:rPr>
              <a:t>a * b</a:t>
            </a:r>
            <a:br>
              <a:rPr lang="en-RU" dirty="0">
                <a:solidFill>
                  <a:schemeClr val="accent4"/>
                </a:solidFill>
                <a:latin typeface="Helvetica" pitchFamily="2" charset="0"/>
                <a:ea typeface="+mj-ea"/>
                <a:cs typeface="+mj-cs"/>
                <a:sym typeface="Calibri"/>
              </a:rPr>
            </a:br>
            <a:r>
              <a:rPr lang="en-RU" dirty="0">
                <a:solidFill>
                  <a:schemeClr val="accent4"/>
                </a:solidFill>
                <a:latin typeface="Helvetica" pitchFamily="2" charset="0"/>
                <a:ea typeface="+mj-ea"/>
                <a:cs typeface="+mj-cs"/>
                <a:sym typeface="Calibri"/>
              </a:rPr>
              <a:t>Division: </a:t>
            </a:r>
            <a:r>
              <a:rPr lang="en-RU" b="1" dirty="0">
                <a:solidFill>
                  <a:srgbClr val="7030A0"/>
                </a:solidFill>
                <a:latin typeface="Courier New" panose="02070309020205020404" pitchFamily="49" charset="0"/>
                <a:cs typeface="Courier New" panose="02070309020205020404" pitchFamily="49" charset="0"/>
                <a:sym typeface="Calibri"/>
              </a:rPr>
              <a:t>a / b</a:t>
            </a:r>
            <a:endParaRPr lang="en-RU" dirty="0">
              <a:solidFill>
                <a:schemeClr val="accent4"/>
              </a:solidFill>
              <a:latin typeface="Helvetica" pitchFamily="2" charset="0"/>
              <a:ea typeface="+mj-ea"/>
              <a:cs typeface="+mj-cs"/>
              <a:sym typeface="Calibri"/>
            </a:endParaRPr>
          </a:p>
          <a:p>
            <a:pPr hangingPunct="0"/>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Rema</a:t>
            </a:r>
            <a:r>
              <a:rPr lang="en-RU" dirty="0">
                <a:solidFill>
                  <a:schemeClr val="accent4"/>
                </a:solidFill>
                <a:latin typeface="Helvetica" pitchFamily="2" charset="0"/>
                <a:ea typeface="+mj-ea"/>
                <a:cs typeface="+mj-cs"/>
                <a:sym typeface="Calibri"/>
              </a:rPr>
              <a:t>inder: </a:t>
            </a:r>
            <a:r>
              <a:rPr lang="en-RU" b="1" dirty="0">
                <a:solidFill>
                  <a:srgbClr val="7030A0"/>
                </a:solidFill>
                <a:latin typeface="Courier New" panose="02070309020205020404" pitchFamily="49" charset="0"/>
                <a:cs typeface="Courier New" panose="02070309020205020404" pitchFamily="49" charset="0"/>
                <a:sym typeface="Calibri"/>
              </a:rPr>
              <a:t>a % b</a:t>
            </a:r>
            <a:endParaRPr lang="en-RU" dirty="0">
              <a:solidFill>
                <a:schemeClr val="accent4"/>
              </a:solidFill>
              <a:latin typeface="Helvetica" pitchFamily="2" charset="0"/>
              <a:ea typeface="+mj-ea"/>
              <a:cs typeface="+mj-cs"/>
              <a:sym typeface="Calibri"/>
            </a:endParaRP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br>
              <a:rPr lang="en-RU" dirty="0">
                <a:solidFill>
                  <a:schemeClr val="accent4"/>
                </a:solidFill>
                <a:latin typeface="Helvetica" pitchFamily="2" charset="0"/>
                <a:sym typeface="Calibri"/>
              </a:rPr>
            </a:br>
            <a:r>
              <a:rPr lang="en-RU" b="1" dirty="0">
                <a:solidFill>
                  <a:srgbClr val="7030A0"/>
                </a:solidFill>
                <a:latin typeface="Courier New" panose="02070309020205020404" pitchFamily="49" charset="0"/>
                <a:cs typeface="Courier New" panose="02070309020205020404" pitchFamily="49" charset="0"/>
                <a:sym typeface="Calibri"/>
              </a:rPr>
              <a:t>*, /, %</a:t>
            </a:r>
            <a:r>
              <a:rPr lang="en-RU" b="1" dirty="0">
                <a:solidFill>
                  <a:schemeClr val="accent4"/>
                </a:solidFill>
                <a:latin typeface="Helvetica" pitchFamily="2" charset="0"/>
                <a:sym typeface="Calibri"/>
              </a:rPr>
              <a:t> </a:t>
            </a:r>
            <a:r>
              <a:rPr lang="en-RU" dirty="0">
                <a:solidFill>
                  <a:schemeClr val="accent4"/>
                </a:solidFill>
                <a:latin typeface="Helvetica" pitchFamily="2" charset="0"/>
                <a:sym typeface="Calibri"/>
              </a:rPr>
              <a:t>operators: 5</a:t>
            </a:r>
          </a:p>
          <a:p>
            <a:pPr hangingPunct="0"/>
            <a:r>
              <a:rPr lang="en-RU" b="1" dirty="0">
                <a:solidFill>
                  <a:srgbClr val="7030A0"/>
                </a:solidFill>
                <a:latin typeface="Courier New" panose="02070309020205020404" pitchFamily="49" charset="0"/>
                <a:cs typeface="Courier New" panose="02070309020205020404" pitchFamily="49" charset="0"/>
                <a:sym typeface="Calibri"/>
              </a:rPr>
              <a:t>+, –</a:t>
            </a:r>
            <a:r>
              <a:rPr lang="en-RU" b="1" dirty="0">
                <a:solidFill>
                  <a:schemeClr val="accent4"/>
                </a:solidFill>
                <a:latin typeface="Helvetica" pitchFamily="2" charset="0"/>
                <a:sym typeface="Calibri"/>
              </a:rPr>
              <a:t> </a:t>
            </a:r>
            <a:r>
              <a:rPr lang="en-RU" dirty="0">
                <a:solidFill>
                  <a:schemeClr val="accent4"/>
                </a:solidFill>
                <a:latin typeface="Helvetica" pitchFamily="2" charset="0"/>
                <a:sym typeface="Calibri"/>
              </a:rPr>
              <a:t>operators: 6</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a:t>
            </a:r>
            <a:r>
              <a:rPr lang="en-RU" dirty="0">
                <a:solidFill>
                  <a:schemeClr val="accent4"/>
                </a:solidFill>
                <a:latin typeface="Helvetica" pitchFamily="2" charset="0"/>
                <a:sym typeface="Calibri"/>
              </a:rPr>
              <a:t>: left-to-right</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p:txBody>
      </p:sp>
      <p:sp>
        <p:nvSpPr>
          <p:cNvPr id="5" name="TextBox 4">
            <a:extLst>
              <a:ext uri="{FF2B5EF4-FFF2-40B4-BE49-F238E27FC236}">
                <a16:creationId xmlns:a16="http://schemas.microsoft.com/office/drawing/2014/main" id="{CA71EDFE-EB8D-F747-A52A-6551820E8EEE}"/>
              </a:ext>
            </a:extLst>
          </p:cNvPr>
          <p:cNvSpPr txBox="1"/>
          <p:nvPr/>
        </p:nvSpPr>
        <p:spPr>
          <a:xfrm>
            <a:off x="6096000" y="1724795"/>
            <a:ext cx="4215447"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b="1" dirty="0">
                <a:solidFill>
                  <a:schemeClr val="accent4"/>
                </a:solidFill>
                <a:latin typeface="Helvetica" pitchFamily="2" charset="0"/>
                <a:sym typeface="Calibri"/>
              </a:rPr>
              <a:t>Unary operators:</a:t>
            </a:r>
          </a:p>
          <a:p>
            <a:pPr hangingPunct="0"/>
            <a:r>
              <a:rPr lang="en-RU" dirty="0">
                <a:solidFill>
                  <a:schemeClr val="accent4"/>
                </a:solidFill>
                <a:latin typeface="Helvetica" pitchFamily="2" charset="0"/>
                <a:sym typeface="Calibri"/>
              </a:rPr>
              <a:t>Unary plus: </a:t>
            </a:r>
            <a:r>
              <a:rPr lang="en-RU" b="1" dirty="0">
                <a:solidFill>
                  <a:srgbClr val="7030A0"/>
                </a:solidFill>
                <a:latin typeface="Courier New" panose="02070309020205020404" pitchFamily="49" charset="0"/>
                <a:cs typeface="Courier New" panose="02070309020205020404" pitchFamily="49" charset="0"/>
                <a:sym typeface="Calibri"/>
              </a:rPr>
              <a:t>+ a</a:t>
            </a:r>
            <a:endParaRPr lang="en-RU" dirty="0">
              <a:solidFill>
                <a:schemeClr val="accent4"/>
              </a:solidFill>
              <a:latin typeface="Helvetica" pitchFamily="2" charset="0"/>
              <a:sym typeface="Calibri"/>
            </a:endParaRPr>
          </a:p>
          <a:p>
            <a:pPr hangingPunct="0"/>
            <a:r>
              <a:rPr lang="en-RU" dirty="0">
                <a:solidFill>
                  <a:schemeClr val="accent4"/>
                </a:solidFill>
                <a:latin typeface="Helvetica" pitchFamily="2" charset="0"/>
                <a:sym typeface="Calibri"/>
              </a:rPr>
              <a:t>Unary minus: </a:t>
            </a:r>
            <a:r>
              <a:rPr lang="en-RU" b="1" dirty="0">
                <a:solidFill>
                  <a:srgbClr val="7030A0"/>
                </a:solidFill>
                <a:latin typeface="Courier New" panose="02070309020205020404" pitchFamily="49" charset="0"/>
                <a:cs typeface="Courier New" panose="02070309020205020404" pitchFamily="49" charset="0"/>
                <a:sym typeface="Calibri"/>
              </a:rPr>
              <a:t>- a</a:t>
            </a:r>
            <a:endParaRPr lang="en-RU" dirty="0">
              <a:solidFill>
                <a:schemeClr val="accent4"/>
              </a:solidFill>
              <a:latin typeface="Helvetica" pitchFamily="2" charset="0"/>
              <a:sym typeface="Calibri"/>
            </a:endParaRPr>
          </a:p>
          <a:p>
            <a:pPr hangingPunct="0"/>
            <a:endParaRPr lang="en-RU" dirty="0">
              <a:solidFill>
                <a:schemeClr val="accent4"/>
              </a:solidFill>
              <a:latin typeface="Helvetica" pitchFamily="2" charset="0"/>
              <a:sym typeface="Calibri"/>
            </a:endParaRPr>
          </a:p>
          <a:p>
            <a:pPr hangingPunct="0"/>
            <a:r>
              <a:rPr lang="en-RU" dirty="0">
                <a:solidFill>
                  <a:schemeClr val="accent4"/>
                </a:solidFill>
                <a:latin typeface="Helvetica" pitchFamily="2" charset="0"/>
                <a:sym typeface="Calibri"/>
              </a:rPr>
              <a:t>Use case of unary –: </a:t>
            </a:r>
            <a:r>
              <a:rPr lang="en-RU" b="1" dirty="0">
                <a:solidFill>
                  <a:srgbClr val="7030A0"/>
                </a:solidFill>
                <a:latin typeface="Courier New" panose="02070309020205020404" pitchFamily="49" charset="0"/>
                <a:cs typeface="Courier New" panose="02070309020205020404" pitchFamily="49" charset="0"/>
                <a:sym typeface="Calibri"/>
              </a:rPr>
              <a:t>int x = - y</a:t>
            </a:r>
            <a:r>
              <a:rPr lang="en-RU" dirty="0">
                <a:solidFill>
                  <a:schemeClr val="accent4"/>
                </a:solidFill>
                <a:latin typeface="Helvetica" pitchFamily="2" charset="0"/>
                <a:sym typeface="Calibri"/>
              </a:rPr>
              <a:t>;</a:t>
            </a:r>
          </a:p>
          <a:p>
            <a:pPr hangingPunct="0"/>
            <a:r>
              <a:rPr lang="en-RU" dirty="0">
                <a:solidFill>
                  <a:schemeClr val="accent4"/>
                </a:solidFill>
                <a:latin typeface="Helvetica" pitchFamily="2" charset="0"/>
                <a:sym typeface="Calibri"/>
              </a:rPr>
              <a:t>Use case of unary +: will be shown later.</a:t>
            </a:r>
            <a:endParaRPr lang="en-RU" b="1" dirty="0">
              <a:solidFill>
                <a:schemeClr val="accent4"/>
              </a:solidFill>
              <a:latin typeface="Helvetica" pitchFamily="2" charset="0"/>
              <a:sym typeface="Calibri"/>
            </a:endParaRP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3</a:t>
            </a:r>
          </a:p>
          <a:p>
            <a:pPr hangingPunct="0"/>
            <a:endParaRPr lang="en-US" b="1" dirty="0">
              <a:solidFill>
                <a:schemeClr val="accent4"/>
              </a:solidFill>
              <a:latin typeface="Helvetica" pitchFamily="2" charset="0"/>
              <a:sym typeface="Calibri"/>
            </a:endParaRPr>
          </a:p>
          <a:p>
            <a:pPr hangingPunct="0"/>
            <a:endParaRPr lang="ru-RU" b="1" dirty="0">
              <a:solidFill>
                <a:schemeClr val="accent4"/>
              </a:solidFill>
              <a:latin typeface="Helvetica" pitchFamily="2" charset="0"/>
              <a:sym typeface="Calibri"/>
            </a:endParaRPr>
          </a:p>
          <a:p>
            <a:pPr hangingPunct="0"/>
            <a:endParaRPr lang="ru-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a:t>
            </a:r>
            <a:r>
              <a:rPr lang="en-RU" dirty="0">
                <a:solidFill>
                  <a:schemeClr val="accent4"/>
                </a:solidFill>
                <a:latin typeface="Helvetica" pitchFamily="2" charset="0"/>
                <a:sym typeface="Calibri"/>
              </a:rPr>
              <a:t>: </a:t>
            </a:r>
            <a:r>
              <a:rPr lang="en-US" dirty="0">
                <a:solidFill>
                  <a:schemeClr val="accent4"/>
                </a:solidFill>
                <a:latin typeface="Helvetica" pitchFamily="2" charset="0"/>
                <a:sym typeface="Calibri"/>
              </a:rPr>
              <a:t>right-to-left</a:t>
            </a:r>
            <a:endParaRPr lang="en-RU" dirty="0">
              <a:solidFill>
                <a:schemeClr val="accent4"/>
              </a:solidFill>
              <a:latin typeface="Helvetica" pitchFamily="2" charset="0"/>
              <a:sym typeface="Calibri"/>
            </a:endParaRPr>
          </a:p>
        </p:txBody>
      </p:sp>
      <p:sp>
        <p:nvSpPr>
          <p:cNvPr id="6" name="TextBox 5">
            <a:extLst>
              <a:ext uri="{FF2B5EF4-FFF2-40B4-BE49-F238E27FC236}">
                <a16:creationId xmlns:a16="http://schemas.microsoft.com/office/drawing/2014/main" id="{AFD91EBF-A348-BD43-A7A3-40988C8C5B6A}"/>
              </a:ext>
            </a:extLst>
          </p:cNvPr>
          <p:cNvSpPr txBox="1"/>
          <p:nvPr/>
        </p:nvSpPr>
        <p:spPr>
          <a:xfrm>
            <a:off x="1120775" y="5429115"/>
            <a:ext cx="832214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dirty="0">
                <a:solidFill>
                  <a:schemeClr val="accent4"/>
                </a:solidFill>
                <a:latin typeface="Helvetica" pitchFamily="2" charset="0"/>
                <a:sym typeface="Calibri"/>
              </a:rPr>
              <a:t>Note 1: In C++, division of two integers will also return integer: </a:t>
            </a:r>
            <a:r>
              <a:rPr lang="en-RU" b="1" dirty="0">
                <a:solidFill>
                  <a:srgbClr val="7030A0"/>
                </a:solidFill>
                <a:latin typeface="Courier New" panose="02070309020205020404" pitchFamily="49" charset="0"/>
                <a:cs typeface="Courier New" panose="02070309020205020404" pitchFamily="49" charset="0"/>
                <a:sym typeface="Calibri"/>
              </a:rPr>
              <a:t>7 / 3 = 2</a:t>
            </a:r>
          </a:p>
          <a:p>
            <a:pPr hangingPunct="0"/>
            <a:r>
              <a:rPr lang="en-RU" dirty="0">
                <a:solidFill>
                  <a:schemeClr val="accent4"/>
                </a:solidFill>
                <a:latin typeface="Helvetica" pitchFamily="2" charset="0"/>
                <a:sym typeface="Calibri"/>
              </a:rPr>
              <a:t>Note 2: Remainder operator should be applied only to integer types: </a:t>
            </a:r>
            <a:r>
              <a:rPr lang="en-RU" b="1" dirty="0">
                <a:solidFill>
                  <a:srgbClr val="7030A0"/>
                </a:solidFill>
                <a:latin typeface="Courier New" panose="02070309020205020404" pitchFamily="49" charset="0"/>
                <a:cs typeface="Courier New" panose="02070309020205020404" pitchFamily="49" charset="0"/>
                <a:sym typeface="Calibri"/>
              </a:rPr>
              <a:t>7 % 3 = 1</a:t>
            </a:r>
          </a:p>
        </p:txBody>
      </p:sp>
    </p:spTree>
    <p:extLst>
      <p:ext uri="{BB962C8B-B14F-4D97-AF65-F5344CB8AC3E}">
        <p14:creationId xmlns:p14="http://schemas.microsoft.com/office/powerpoint/2010/main" val="1811242332"/>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fontScale="92500"/>
          </a:bodyPr>
          <a:lstStyle/>
          <a:p>
            <a:r>
              <a:rPr lang="en-US" dirty="0">
                <a:solidFill>
                  <a:schemeClr val="accent4"/>
                </a:solidFill>
                <a:latin typeface="Helvetica" pitchFamily="2" charset="0"/>
              </a:rPr>
              <a:t>Compound assignment arithmetic operators</a:t>
            </a:r>
            <a:endParaRPr lang="ru-RU" dirty="0">
              <a:solidFill>
                <a:schemeClr val="accent4"/>
              </a:solidFill>
              <a:latin typeface="Helvetica" pitchFamily="2" charset="0"/>
            </a:endParaRPr>
          </a:p>
        </p:txBody>
      </p:sp>
      <p:sp>
        <p:nvSpPr>
          <p:cNvPr id="2" name="TextBox 1">
            <a:extLst>
              <a:ext uri="{FF2B5EF4-FFF2-40B4-BE49-F238E27FC236}">
                <a16:creationId xmlns:a16="http://schemas.microsoft.com/office/drawing/2014/main" id="{B4D8E4E0-C3DD-7445-AEF4-672E1978DAEB}"/>
              </a:ext>
            </a:extLst>
          </p:cNvPr>
          <p:cNvSpPr txBox="1"/>
          <p:nvPr/>
        </p:nvSpPr>
        <p:spPr>
          <a:xfrm>
            <a:off x="1120775" y="1322174"/>
            <a:ext cx="10235085" cy="53553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Special binary operators </a:t>
            </a:r>
            <a:r>
              <a:rPr lang="en-RU" b="1" dirty="0">
                <a:solidFill>
                  <a:srgbClr val="7030A0"/>
                </a:solidFill>
                <a:latin typeface="Courier New" panose="02070309020205020404" pitchFamily="49" charset="0"/>
                <a:ea typeface="+mj-ea"/>
                <a:cs typeface="Courier New" panose="02070309020205020404" pitchFamily="49" charset="0"/>
                <a:sym typeface="Calibri"/>
              </a:rPr>
              <a:t>+=, -=, *=, /=, %=</a:t>
            </a:r>
            <a:r>
              <a:rPr lang="en-RU" dirty="0">
                <a:solidFill>
                  <a:schemeClr val="accent4"/>
                </a:solidFill>
                <a:latin typeface="Helvetica" pitchFamily="2" charset="0"/>
                <a:ea typeface="+mj-ea"/>
                <a:cs typeface="+mj-cs"/>
                <a:sym typeface="Calibri"/>
              </a:rPr>
              <a:t> are named compound assignment arithmetic operators.</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Presedence</a:t>
            </a:r>
            <a:r>
              <a:rPr lang="en-RU" dirty="0">
                <a:solidFill>
                  <a:schemeClr val="accent4"/>
                </a:solidFill>
                <a:latin typeface="Helvetica" pitchFamily="2" charset="0"/>
                <a:ea typeface="+mj-ea"/>
                <a:cs typeface="+mj-cs"/>
                <a:sym typeface="Calibri"/>
              </a:rPr>
              <a:t>: 16 (same as assignment operator)</a:t>
            </a:r>
          </a:p>
          <a:p>
            <a:pPr hangingPunct="0"/>
            <a:r>
              <a:rPr lang="en-RU" b="1" dirty="0">
                <a:solidFill>
                  <a:schemeClr val="accent4"/>
                </a:solidFill>
                <a:latin typeface="Helvetica" pitchFamily="2" charset="0"/>
                <a:sym typeface="Calibri"/>
              </a:rPr>
              <a:t>Associativity</a:t>
            </a:r>
            <a:r>
              <a:rPr lang="en-RU" dirty="0">
                <a:solidFill>
                  <a:schemeClr val="accent4"/>
                </a:solidFill>
                <a:latin typeface="Helvetica" pitchFamily="2" charset="0"/>
                <a:sym typeface="Calibri"/>
              </a:rPr>
              <a:t>: right-to-left (same as assignment operator)</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Theese operators should be used to increase or decrease the value of the variable (let </a:t>
            </a:r>
            <a:r>
              <a:rPr lang="en-RU" b="1" dirty="0">
                <a:solidFill>
                  <a:srgbClr val="7030A0"/>
                </a:solidFill>
                <a:latin typeface="Courier New" panose="02070309020205020404" pitchFamily="49" charset="0"/>
                <a:ea typeface="+mj-ea"/>
                <a:cs typeface="Courier New" panose="02070309020205020404" pitchFamily="49" charset="0"/>
                <a:sym typeface="Calibri"/>
              </a:rPr>
              <a:t>x</a:t>
            </a:r>
            <a:r>
              <a:rPr lang="en-RU" dirty="0">
                <a:solidFill>
                  <a:schemeClr val="accent4"/>
                </a:solidFill>
                <a:latin typeface="Helvetica" pitchFamily="2" charset="0"/>
                <a:ea typeface="+mj-ea"/>
                <a:cs typeface="+mj-cs"/>
                <a:sym typeface="Calibri"/>
              </a:rPr>
              <a:t> be 5):</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x *= 3</a:t>
            </a:r>
            <a:r>
              <a:rPr lang="en-RU" dirty="0">
                <a:solidFill>
                  <a:schemeClr val="accent4"/>
                </a:solidFill>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Now </a:t>
            </a:r>
            <a:r>
              <a:rPr lang="en-RU" b="1" dirty="0">
                <a:solidFill>
                  <a:srgbClr val="7030A0"/>
                </a:solidFill>
                <a:latin typeface="Courier New" panose="02070309020205020404" pitchFamily="49" charset="0"/>
                <a:ea typeface="+mj-ea"/>
                <a:cs typeface="Courier New" panose="02070309020205020404" pitchFamily="49" charset="0"/>
                <a:sym typeface="Calibri"/>
              </a:rPr>
              <a:t>x</a:t>
            </a:r>
            <a:r>
              <a:rPr lang="en-RU" dirty="0">
                <a:solidFill>
                  <a:schemeClr val="accent4"/>
                </a:solidFill>
                <a:latin typeface="Helvetica" pitchFamily="2" charset="0"/>
                <a:ea typeface="+mj-ea"/>
                <a:cs typeface="+mj-cs"/>
                <a:sym typeface="Calibri"/>
              </a:rPr>
              <a:t> is 15.</a:t>
            </a: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Just like the assignment operator, left operand of compound assignment arithmetic operator should be </a:t>
            </a:r>
            <a:r>
              <a:rPr lang="en-GB" dirty="0" err="1">
                <a:solidFill>
                  <a:schemeClr val="accent4"/>
                </a:solidFill>
                <a:latin typeface="Helvetica" pitchFamily="2" charset="0"/>
              </a:rPr>
              <a:t>lvalue</a:t>
            </a:r>
            <a:r>
              <a:rPr lang="en-GB" dirty="0">
                <a:solidFill>
                  <a:schemeClr val="accent4"/>
                </a:solidFill>
                <a:latin typeface="Helvetica" pitchFamily="2" charset="0"/>
              </a:rPr>
              <a:t> (for example, this is prohibited: </a:t>
            </a:r>
            <a:r>
              <a:rPr lang="en-GB" b="1" dirty="0">
                <a:solidFill>
                  <a:srgbClr val="7030A0"/>
                </a:solidFill>
                <a:latin typeface="Courier New" panose="02070309020205020404" pitchFamily="49" charset="0"/>
                <a:cs typeface="Courier New" panose="02070309020205020404" pitchFamily="49" charset="0"/>
              </a:rPr>
              <a:t>5 += 4</a:t>
            </a:r>
            <a:r>
              <a:rPr lang="en-GB" dirty="0">
                <a:solidFill>
                  <a:schemeClr val="accent4"/>
                </a:solidFill>
                <a:latin typeface="Helvetica" pitchFamily="2" charset="0"/>
              </a:rPr>
              <a:t>, because 5 is an </a:t>
            </a:r>
            <a:r>
              <a:rPr lang="en-GB" dirty="0" err="1">
                <a:solidFill>
                  <a:schemeClr val="accent4"/>
                </a:solidFill>
                <a:latin typeface="Helvetica" pitchFamily="2" charset="0"/>
              </a:rPr>
              <a:t>rvalue</a:t>
            </a:r>
            <a:r>
              <a:rPr lang="en-GB" dirty="0">
                <a:solidFill>
                  <a:schemeClr val="accent4"/>
                </a:solidFill>
                <a:latin typeface="Helvetica" pitchFamily="2" charset="0"/>
              </a:rPr>
              <a:t> and not an </a:t>
            </a:r>
            <a:r>
              <a:rPr lang="en-GB" dirty="0" err="1">
                <a:solidFill>
                  <a:schemeClr val="accent4"/>
                </a:solidFill>
                <a:latin typeface="Helvetica" pitchFamily="2" charset="0"/>
              </a:rPr>
              <a:t>lvalue</a:t>
            </a:r>
            <a:r>
              <a:rPr lang="en-GB" dirty="0">
                <a:solidFill>
                  <a:schemeClr val="accent4"/>
                </a:solidFill>
                <a:latin typeface="Helvetica" pitchFamily="2" charset="0"/>
              </a:rPr>
              <a:t>)</a:t>
            </a:r>
          </a:p>
          <a:p>
            <a:pPr hangingPunct="0"/>
            <a:endParaRPr lang="en-GB" dirty="0">
              <a:solidFill>
                <a:schemeClr val="accent4"/>
              </a:solidFill>
              <a:latin typeface="Helvetica" pitchFamily="2" charset="0"/>
            </a:endParaRPr>
          </a:p>
          <a:p>
            <a:pPr hangingPunct="0"/>
            <a:r>
              <a:rPr lang="en-GB" dirty="0">
                <a:solidFill>
                  <a:schemeClr val="accent4"/>
                </a:solidFill>
                <a:latin typeface="Helvetica" pitchFamily="2" charset="0"/>
              </a:rPr>
              <a:t>Just like the assignment operator, compound assignment arithmetic operators return the new value of the assigned variable (let x be 2 by default):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std::</a:t>
            </a:r>
            <a:r>
              <a:rPr lang="en-GB" b="1" dirty="0" err="1">
                <a:solidFill>
                  <a:srgbClr val="7030A0"/>
                </a:solidFill>
                <a:latin typeface="Courier New" panose="02070309020205020404" pitchFamily="49" charset="0"/>
                <a:ea typeface="+mj-ea"/>
                <a:cs typeface="Courier New" panose="02070309020205020404" pitchFamily="49" charset="0"/>
                <a:sym typeface="Calibri"/>
              </a:rPr>
              <a:t>cout</a:t>
            </a:r>
            <a:r>
              <a:rPr lang="en-GB" b="1" dirty="0">
                <a:solidFill>
                  <a:srgbClr val="7030A0"/>
                </a:solidFill>
                <a:latin typeface="Courier New" panose="02070309020205020404" pitchFamily="49" charset="0"/>
                <a:ea typeface="+mj-ea"/>
                <a:cs typeface="Courier New" panose="02070309020205020404" pitchFamily="49" charset="0"/>
                <a:sym typeface="Calibri"/>
              </a:rPr>
              <a:t> &lt;&lt; (x -= 3) &lt;&lt; std::</a:t>
            </a:r>
            <a:r>
              <a:rPr lang="en-GB" b="1" dirty="0" err="1">
                <a:solidFill>
                  <a:srgbClr val="7030A0"/>
                </a:solidFill>
                <a:latin typeface="Courier New" panose="02070309020205020404" pitchFamily="49" charset="0"/>
                <a:ea typeface="+mj-ea"/>
                <a:cs typeface="Courier New" panose="02070309020205020404" pitchFamily="49" charset="0"/>
                <a:sym typeface="Calibri"/>
              </a:rPr>
              <a:t>endl</a:t>
            </a:r>
            <a:r>
              <a:rPr lang="en-GB" b="1" dirty="0">
                <a:solidFill>
                  <a:srgbClr val="7030A0"/>
                </a:solidFill>
                <a:latin typeface="Courier New" panose="02070309020205020404" pitchFamily="49" charset="0"/>
                <a:ea typeface="+mj-ea"/>
                <a:cs typeface="Courier New" panose="02070309020205020404" pitchFamily="49" charset="0"/>
                <a:sym typeface="Calibri"/>
              </a:rPr>
              <a:t>;</a:t>
            </a:r>
          </a:p>
          <a:p>
            <a:pPr hangingPunct="0"/>
            <a:r>
              <a:rPr lang="en-GB" dirty="0">
                <a:solidFill>
                  <a:schemeClr val="accent4"/>
                </a:solidFill>
                <a:latin typeface="Helvetica" pitchFamily="2" charset="0"/>
                <a:ea typeface="+mj-ea"/>
                <a:cs typeface="+mj-cs"/>
                <a:sym typeface="Calibri"/>
              </a:rPr>
              <a:t>Will print out -1, because </a:t>
            </a:r>
            <a:r>
              <a:rPr lang="en-GB" b="1" dirty="0">
                <a:solidFill>
                  <a:srgbClr val="7030A0"/>
                </a:solidFill>
                <a:latin typeface="Courier New" panose="02070309020205020404" pitchFamily="49" charset="0"/>
                <a:ea typeface="+mj-ea"/>
                <a:cs typeface="Courier New" panose="02070309020205020404" pitchFamily="49" charset="0"/>
                <a:sym typeface="Calibri"/>
              </a:rPr>
              <a:t>x -= 3</a:t>
            </a:r>
            <a:r>
              <a:rPr lang="en-GB" dirty="0">
                <a:solidFill>
                  <a:schemeClr val="accent4"/>
                </a:solidFill>
                <a:latin typeface="Helvetica" pitchFamily="2" charset="0"/>
                <a:ea typeface="+mj-ea"/>
                <a:cs typeface="+mj-cs"/>
                <a:sym typeface="Calibri"/>
              </a:rPr>
              <a:t> returns new value of </a:t>
            </a:r>
            <a:r>
              <a:rPr lang="en-GB" b="1" dirty="0">
                <a:solidFill>
                  <a:srgbClr val="7030A0"/>
                </a:solidFill>
                <a:latin typeface="Courier New" panose="02070309020205020404" pitchFamily="49" charset="0"/>
                <a:ea typeface="+mj-ea"/>
                <a:cs typeface="Courier New" panose="02070309020205020404" pitchFamily="49" charset="0"/>
                <a:sym typeface="Calibri"/>
              </a:rPr>
              <a:t>x</a:t>
            </a:r>
            <a:r>
              <a:rPr lang="en-GB" dirty="0">
                <a:solidFill>
                  <a:schemeClr val="accent4"/>
                </a:solidFill>
                <a:latin typeface="Helvetica" pitchFamily="2" charset="0"/>
                <a:ea typeface="+mj-ea"/>
                <a:cs typeface="+mj-cs"/>
                <a:sym typeface="Calibri"/>
              </a:rPr>
              <a:t>, which is -1</a:t>
            </a:r>
          </a:p>
          <a:p>
            <a:pPr hangingPunct="0"/>
            <a:endParaRPr lang="en-GB" dirty="0">
              <a:solidFill>
                <a:schemeClr val="accent4"/>
              </a:solidFill>
              <a:latin typeface="Helvetica" pitchFamily="2" charset="0"/>
              <a:ea typeface="+mj-ea"/>
              <a:cs typeface="+mj-cs"/>
              <a:sym typeface="Calibri"/>
            </a:endParaRPr>
          </a:p>
          <a:p>
            <a:pPr hangingPunct="0"/>
            <a:r>
              <a:rPr lang="en-GB" dirty="0">
                <a:solidFill>
                  <a:schemeClr val="accent4"/>
                </a:solidFill>
                <a:latin typeface="Helvetica" pitchFamily="2" charset="0"/>
                <a:ea typeface="+mj-ea"/>
                <a:cs typeface="+mj-cs"/>
                <a:sym typeface="Calibri"/>
              </a:rPr>
              <a:t>This idea can be used to update multiple variables. For example (</a:t>
            </a:r>
            <a:r>
              <a:rPr lang="en-US" dirty="0">
                <a:solidFill>
                  <a:schemeClr val="accent4"/>
                </a:solidFill>
                <a:latin typeface="Helvetica" pitchFamily="2" charset="0"/>
                <a:ea typeface="+mj-ea"/>
                <a:cs typeface="+mj-cs"/>
                <a:sym typeface="Calibri"/>
              </a:rPr>
              <a:t>l</a:t>
            </a:r>
            <a:r>
              <a:rPr lang="en-GB" dirty="0">
                <a:solidFill>
                  <a:schemeClr val="accent4"/>
                </a:solidFill>
                <a:latin typeface="Helvetica" pitchFamily="2" charset="0"/>
              </a:rPr>
              <a:t>et x, y and z be 5 by default</a:t>
            </a:r>
            <a:r>
              <a:rPr lang="en-GB" dirty="0">
                <a:solidFill>
                  <a:schemeClr val="accent4"/>
                </a:solidFill>
                <a:latin typeface="Helvetica" pitchFamily="2" charset="0"/>
                <a:ea typeface="+mj-ea"/>
                <a:cs typeface="+mj-cs"/>
                <a:sym typeface="Calibri"/>
              </a:rPr>
              <a: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z /= x += y *=  z %= x -= 3;</a:t>
            </a:r>
            <a:endParaRPr lang="en-RU" b="1" dirty="0">
              <a:solidFill>
                <a:srgbClr val="7030A0"/>
              </a:solidFill>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72666765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355493"/>
            <a:ext cx="9726295" cy="823913"/>
          </a:xfrm>
        </p:spPr>
        <p:txBody>
          <a:bodyPr>
            <a:normAutofit/>
          </a:bodyPr>
          <a:lstStyle/>
          <a:p>
            <a:r>
              <a:rPr lang="en-US" dirty="0">
                <a:solidFill>
                  <a:schemeClr val="accent4"/>
                </a:solidFill>
                <a:latin typeface="Helvetica" pitchFamily="2" charset="0"/>
              </a:rPr>
              <a:t>Increment and decrement operators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5" y="1731298"/>
            <a:ext cx="4748684"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Unary operators</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Prefix increment: </a:t>
            </a:r>
            <a:r>
              <a:rPr lang="en-RU" b="1" dirty="0">
                <a:solidFill>
                  <a:srgbClr val="7030A0"/>
                </a:solidFill>
                <a:latin typeface="Courier New" panose="02070309020205020404" pitchFamily="49" charset="0"/>
                <a:ea typeface="+mj-ea"/>
                <a:cs typeface="Courier New" panose="02070309020205020404" pitchFamily="49" charset="0"/>
                <a:sym typeface="Calibri"/>
              </a:rPr>
              <a:t>++ a</a:t>
            </a:r>
          </a:p>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Prefix decrement: </a:t>
            </a:r>
            <a:r>
              <a:rPr kumimoji="0" lang="en-RU"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 a</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Postfix increment: </a:t>
            </a:r>
            <a:r>
              <a:rPr lang="en-RU" b="1" dirty="0">
                <a:solidFill>
                  <a:srgbClr val="7030A0"/>
                </a:solidFill>
                <a:latin typeface="Courier New" panose="02070309020205020404" pitchFamily="49" charset="0"/>
                <a:ea typeface="+mj-ea"/>
                <a:cs typeface="Courier New" panose="02070309020205020404" pitchFamily="49" charset="0"/>
                <a:sym typeface="Calibri"/>
              </a:rPr>
              <a:t>a ++</a:t>
            </a:r>
            <a:br>
              <a:rPr lang="en-RU" dirty="0">
                <a:solidFill>
                  <a:schemeClr val="accent4"/>
                </a:solidFill>
                <a:latin typeface="Helvetica" pitchFamily="2" charset="0"/>
                <a:ea typeface="+mj-ea"/>
                <a:cs typeface="+mj-cs"/>
                <a:sym typeface="Calibri"/>
              </a:rPr>
            </a:br>
            <a:r>
              <a:rPr lang="en-RU" dirty="0">
                <a:solidFill>
                  <a:schemeClr val="accent4"/>
                </a:solidFill>
                <a:latin typeface="Helvetica" pitchFamily="2" charset="0"/>
                <a:ea typeface="+mj-ea"/>
                <a:cs typeface="+mj-cs"/>
                <a:sym typeface="Calibri"/>
              </a:rPr>
              <a:t>Postfix decrement: </a:t>
            </a:r>
            <a:r>
              <a:rPr lang="en-RU" b="1" dirty="0">
                <a:solidFill>
                  <a:srgbClr val="7030A0"/>
                </a:solidFill>
                <a:latin typeface="Courier New" panose="02070309020205020404" pitchFamily="49" charset="0"/>
                <a:ea typeface="+mj-ea"/>
                <a:cs typeface="Courier New" panose="02070309020205020404" pitchFamily="49" charset="0"/>
                <a:sym typeface="Calibri"/>
              </a:rPr>
              <a:t>a --</a:t>
            </a:r>
            <a:endParaRPr lang="en-RU" b="1" dirty="0">
              <a:solidFill>
                <a:srgbClr val="7030A0"/>
              </a:solidFill>
              <a:latin typeface="Courier New" panose="02070309020205020404" pitchFamily="49" charset="0"/>
              <a:cs typeface="Courier New" panose="02070309020205020404" pitchFamily="49" charset="0"/>
              <a:sym typeface="Calibri"/>
            </a:endParaRP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br>
              <a:rPr lang="en-RU" dirty="0">
                <a:solidFill>
                  <a:schemeClr val="accent4"/>
                </a:solidFill>
                <a:latin typeface="Helvetica" pitchFamily="2" charset="0"/>
                <a:sym typeface="Calibri"/>
              </a:rPr>
            </a:br>
            <a:r>
              <a:rPr lang="en-RU" dirty="0">
                <a:solidFill>
                  <a:schemeClr val="accent4"/>
                </a:solidFill>
                <a:latin typeface="Helvetica" pitchFamily="2" charset="0"/>
                <a:sym typeface="Calibri"/>
              </a:rPr>
              <a:t>Postfix operators: 2</a:t>
            </a:r>
          </a:p>
          <a:p>
            <a:pPr hangingPunct="0"/>
            <a:r>
              <a:rPr lang="en-RU" dirty="0">
                <a:solidFill>
                  <a:schemeClr val="accent4"/>
                </a:solidFill>
                <a:latin typeface="Helvetica" pitchFamily="2" charset="0"/>
                <a:sym typeface="Calibri"/>
              </a:rPr>
              <a:t>Prefix operators: 3 (Same as unary </a:t>
            </a:r>
            <a:r>
              <a:rPr lang="en-RU" b="1" dirty="0">
                <a:solidFill>
                  <a:srgbClr val="7030A0"/>
                </a:solidFill>
                <a:latin typeface="Courier New" panose="02070309020205020404" pitchFamily="49" charset="0"/>
                <a:cs typeface="Courier New" panose="02070309020205020404" pitchFamily="49" charset="0"/>
                <a:sym typeface="Calibri"/>
              </a:rPr>
              <a:t>+</a:t>
            </a:r>
            <a:r>
              <a:rPr lang="en-RU" dirty="0">
                <a:solidFill>
                  <a:schemeClr val="accent4"/>
                </a:solidFill>
                <a:latin typeface="Helvetica" pitchFamily="2" charset="0"/>
                <a:sym typeface="Calibri"/>
              </a:rPr>
              <a:t> and </a:t>
            </a:r>
            <a:r>
              <a:rPr lang="en-RU" b="1" dirty="0">
                <a:solidFill>
                  <a:srgbClr val="7030A0"/>
                </a:solidFill>
                <a:latin typeface="Courier New" panose="02070309020205020404" pitchFamily="49" charset="0"/>
                <a:cs typeface="Courier New" panose="02070309020205020404" pitchFamily="49" charset="0"/>
                <a:sym typeface="Calibri"/>
              </a:rPr>
              <a:t>–</a:t>
            </a:r>
            <a:r>
              <a:rPr lang="en-RU" dirty="0">
                <a:solidFill>
                  <a:schemeClr val="accent4"/>
                </a:solidFill>
                <a:latin typeface="Helvetica" pitchFamily="2" charset="0"/>
                <a:sym typeface="Calibri"/>
              </a:rPr>
              <a:t>)</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a:t>
            </a:r>
            <a:br>
              <a:rPr lang="en-RU" dirty="0">
                <a:solidFill>
                  <a:schemeClr val="accent4"/>
                </a:solidFill>
                <a:latin typeface="Helvetica" pitchFamily="2" charset="0"/>
                <a:sym typeface="Calibri"/>
              </a:rPr>
            </a:br>
            <a:r>
              <a:rPr lang="en-RU" dirty="0">
                <a:solidFill>
                  <a:schemeClr val="accent4"/>
                </a:solidFill>
                <a:latin typeface="Helvetica" pitchFamily="2" charset="0"/>
                <a:sym typeface="Calibri"/>
              </a:rPr>
              <a:t>Postfix operators: left-to-right</a:t>
            </a:r>
          </a:p>
          <a:p>
            <a:pPr hangingPunct="0"/>
            <a:r>
              <a:rPr lang="en-RU" dirty="0">
                <a:solidFill>
                  <a:schemeClr val="accent4"/>
                </a:solidFill>
                <a:latin typeface="Helvetica" pitchFamily="2" charset="0"/>
                <a:sym typeface="Calibri"/>
              </a:rPr>
              <a:t>Prefix operators: right-to-left</a:t>
            </a:r>
            <a:endParaRPr lang="en-RU" dirty="0">
              <a:solidFill>
                <a:schemeClr val="accent4"/>
              </a:solidFill>
              <a:latin typeface="Helvetica" pitchFamily="2" charset="0"/>
              <a:ea typeface="+mj-ea"/>
              <a:cs typeface="+mj-cs"/>
              <a:sym typeface="Calibri"/>
            </a:endParaRPr>
          </a:p>
        </p:txBody>
      </p:sp>
      <p:sp>
        <p:nvSpPr>
          <p:cNvPr id="4" name="TextBox 3">
            <a:extLst>
              <a:ext uri="{FF2B5EF4-FFF2-40B4-BE49-F238E27FC236}">
                <a16:creationId xmlns:a16="http://schemas.microsoft.com/office/drawing/2014/main" id="{2AC2F3B7-D198-774C-9E2B-F240A2A81682}"/>
              </a:ext>
            </a:extLst>
          </p:cNvPr>
          <p:cNvSpPr txBox="1"/>
          <p:nvPr/>
        </p:nvSpPr>
        <p:spPr>
          <a:xfrm>
            <a:off x="6096000" y="1731298"/>
            <a:ext cx="541226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Just like the compound assignment operators, increment and decrement operators should be provided with an lvalue as an operand.</a:t>
            </a:r>
          </a:p>
        </p:txBody>
      </p:sp>
      <p:sp>
        <p:nvSpPr>
          <p:cNvPr id="7" name="TextBox 6">
            <a:extLst>
              <a:ext uri="{FF2B5EF4-FFF2-40B4-BE49-F238E27FC236}">
                <a16:creationId xmlns:a16="http://schemas.microsoft.com/office/drawing/2014/main" id="{30C19CCB-2B29-594C-B221-096D08226976}"/>
              </a:ext>
            </a:extLst>
          </p:cNvPr>
          <p:cNvSpPr txBox="1"/>
          <p:nvPr/>
        </p:nvSpPr>
        <p:spPr>
          <a:xfrm>
            <a:off x="6096000" y="4223613"/>
            <a:ext cx="54122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prefix</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increment or decrement operators return the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new</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value of the varible, when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postfix</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increment and decrement operators return the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previous</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value the variable</a:t>
            </a:r>
          </a:p>
        </p:txBody>
      </p:sp>
      <p:sp>
        <p:nvSpPr>
          <p:cNvPr id="8" name="TextBox 7">
            <a:extLst>
              <a:ext uri="{FF2B5EF4-FFF2-40B4-BE49-F238E27FC236}">
                <a16:creationId xmlns:a16="http://schemas.microsoft.com/office/drawing/2014/main" id="{CBF8BC9F-8F61-954D-912A-1124110A3AB9}"/>
              </a:ext>
            </a:extLst>
          </p:cNvPr>
          <p:cNvSpPr txBox="1"/>
          <p:nvPr/>
        </p:nvSpPr>
        <p:spPr>
          <a:xfrm>
            <a:off x="6096000" y="2838956"/>
            <a:ext cx="54122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both </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prefix</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and </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postfix</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increment operators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in</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crease the value of the variable by 1. Both </a:t>
            </a:r>
            <a:r>
              <a:rPr lang="en-RU" dirty="0">
                <a:solidFill>
                  <a:schemeClr val="accent4"/>
                </a:solidFill>
                <a:latin typeface="Helvetica" pitchFamily="2" charset="0"/>
                <a:sym typeface="Calibri"/>
              </a:rPr>
              <a:t>prefix and postfix</a:t>
            </a:r>
            <a:r>
              <a:rPr lang="en-RU" b="1" dirty="0">
                <a:solidFill>
                  <a:schemeClr val="accent4"/>
                </a:solidFill>
                <a:latin typeface="Helvetica" pitchFamily="2" charset="0"/>
                <a:sym typeface="Calibri"/>
              </a:rPr>
              <a:t> </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decrement operators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de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crease the value of the variable by 1.</a:t>
            </a:r>
          </a:p>
        </p:txBody>
      </p:sp>
      <p:sp>
        <p:nvSpPr>
          <p:cNvPr id="6" name="TextBox 5">
            <a:extLst>
              <a:ext uri="{FF2B5EF4-FFF2-40B4-BE49-F238E27FC236}">
                <a16:creationId xmlns:a16="http://schemas.microsoft.com/office/drawing/2014/main" id="{B5AE1249-612B-D048-A5BF-A65B77EF422C}"/>
              </a:ext>
            </a:extLst>
          </p:cNvPr>
          <p:cNvSpPr txBox="1"/>
          <p:nvPr/>
        </p:nvSpPr>
        <p:spPr>
          <a:xfrm>
            <a:off x="1194916" y="5546485"/>
            <a:ext cx="497522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Example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(let x be 0 by default):</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std::cout &lt;&lt; x++ &lt;&lt; std::endl;</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std::cout &lt;&lt; ++x &lt;&lt; std::endl;</a:t>
            </a:r>
          </a:p>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Will print out 0 and then 2.</a:t>
            </a:r>
          </a:p>
        </p:txBody>
      </p:sp>
    </p:spTree>
    <p:extLst>
      <p:ext uri="{BB962C8B-B14F-4D97-AF65-F5344CB8AC3E}">
        <p14:creationId xmlns:p14="http://schemas.microsoft.com/office/powerpoint/2010/main" val="387780412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Comparison operators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5" y="1731298"/>
            <a:ext cx="4748684" cy="3693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Binary operators</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dirty="0">
                <a:solidFill>
                  <a:schemeClr val="accent4"/>
                </a:solidFill>
                <a:latin typeface="Helvetica" pitchFamily="2" charset="0"/>
                <a:sym typeface="Calibri"/>
              </a:rPr>
              <a:t>equal: </a:t>
            </a:r>
            <a:r>
              <a:rPr lang="en-RU" b="1" dirty="0">
                <a:solidFill>
                  <a:srgbClr val="7030A0"/>
                </a:solidFill>
                <a:latin typeface="Courier New" panose="02070309020205020404" pitchFamily="49" charset="0"/>
                <a:cs typeface="Courier New" panose="02070309020205020404" pitchFamily="49" charset="0"/>
                <a:sym typeface="Calibri"/>
              </a:rPr>
              <a:t>a == b</a:t>
            </a:r>
          </a:p>
          <a:p>
            <a:pPr hangingPunct="0"/>
            <a:r>
              <a:rPr lang="en-RU" dirty="0">
                <a:solidFill>
                  <a:schemeClr val="accent4"/>
                </a:solidFill>
                <a:latin typeface="Helvetica" pitchFamily="2" charset="0"/>
                <a:sym typeface="Calibri"/>
              </a:rPr>
              <a:t>not equal: </a:t>
            </a:r>
            <a:r>
              <a:rPr lang="en-RU" b="1" dirty="0">
                <a:solidFill>
                  <a:srgbClr val="7030A0"/>
                </a:solidFill>
                <a:latin typeface="Helvetica" pitchFamily="2" charset="0"/>
                <a:sym typeface="Calibri"/>
              </a:rPr>
              <a:t>a != b</a:t>
            </a:r>
            <a:endParaRPr kumimoji="0" lang="en-RU" b="1" i="0" u="none" strike="noStrike" cap="none" spc="0" normalizeH="0" baseline="0" dirty="0">
              <a:ln>
                <a:noFill/>
              </a:ln>
              <a:solidFill>
                <a:srgbClr val="7030A0"/>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less: </a:t>
            </a:r>
            <a:r>
              <a:rPr lang="en-RU" b="1" dirty="0">
                <a:solidFill>
                  <a:srgbClr val="7030A0"/>
                </a:solidFill>
                <a:latin typeface="Courier New" panose="02070309020205020404" pitchFamily="49" charset="0"/>
                <a:ea typeface="+mj-ea"/>
                <a:cs typeface="Courier New" panose="02070309020205020404" pitchFamily="49" charset="0"/>
                <a:sym typeface="Calibri"/>
              </a:rPr>
              <a:t>a &lt; b</a:t>
            </a:r>
          </a:p>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less or equal: </a:t>
            </a:r>
            <a:r>
              <a:rPr lang="en-RU" b="1" dirty="0">
                <a:solidFill>
                  <a:srgbClr val="7030A0"/>
                </a:solidFill>
                <a:latin typeface="Courier New" panose="02070309020205020404" pitchFamily="49" charset="0"/>
                <a:ea typeface="+mj-ea"/>
                <a:cs typeface="Courier New" panose="02070309020205020404" pitchFamily="49" charset="0"/>
                <a:sym typeface="Calibri"/>
              </a:rPr>
              <a:t>a &lt;= b</a:t>
            </a:r>
            <a:endParaRPr kumimoji="0" lang="en-RU"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greater: </a:t>
            </a:r>
            <a:r>
              <a:rPr lang="en-RU" b="1" dirty="0">
                <a:solidFill>
                  <a:srgbClr val="7030A0"/>
                </a:solidFill>
                <a:latin typeface="Courier New" panose="02070309020205020404" pitchFamily="49" charset="0"/>
                <a:ea typeface="+mj-ea"/>
                <a:cs typeface="Courier New" panose="02070309020205020404" pitchFamily="49" charset="0"/>
                <a:sym typeface="Calibri"/>
              </a:rPr>
              <a:t>a &gt; b</a:t>
            </a:r>
            <a:br>
              <a:rPr lang="en-RU" dirty="0">
                <a:solidFill>
                  <a:schemeClr val="accent4"/>
                </a:solidFill>
                <a:latin typeface="Helvetica" pitchFamily="2" charset="0"/>
                <a:ea typeface="+mj-ea"/>
                <a:cs typeface="+mj-cs"/>
                <a:sym typeface="Calibri"/>
              </a:rPr>
            </a:br>
            <a:r>
              <a:rPr lang="en-RU" dirty="0">
                <a:solidFill>
                  <a:schemeClr val="accent4"/>
                </a:solidFill>
                <a:latin typeface="Helvetica" pitchFamily="2" charset="0"/>
                <a:ea typeface="+mj-ea"/>
                <a:cs typeface="+mj-cs"/>
                <a:sym typeface="Calibri"/>
              </a:rPr>
              <a:t>greater or equal: </a:t>
            </a:r>
            <a:r>
              <a:rPr lang="en-RU" b="1" dirty="0">
                <a:solidFill>
                  <a:srgbClr val="7030A0"/>
                </a:solidFill>
                <a:latin typeface="Helvetica" pitchFamily="2" charset="0"/>
                <a:ea typeface="+mj-ea"/>
                <a:cs typeface="+mj-cs"/>
                <a:sym typeface="Calibri"/>
              </a:rPr>
              <a:t>a &gt;= b</a:t>
            </a:r>
            <a:endParaRPr lang="en-RU" b="1" dirty="0">
              <a:solidFill>
                <a:srgbClr val="7030A0"/>
              </a:solidFill>
              <a:latin typeface="Helvetica" pitchFamily="2" charset="0"/>
              <a:sym typeface="Calibri"/>
            </a:endParaRP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br>
              <a:rPr lang="en-RU" dirty="0">
                <a:solidFill>
                  <a:schemeClr val="accent4"/>
                </a:solidFill>
                <a:latin typeface="Helvetica" pitchFamily="2" charset="0"/>
                <a:sym typeface="Calibri"/>
              </a:rPr>
            </a:br>
            <a:r>
              <a:rPr lang="en-RU" dirty="0">
                <a:solidFill>
                  <a:schemeClr val="accent4"/>
                </a:solidFill>
                <a:latin typeface="Helvetica" pitchFamily="2" charset="0"/>
                <a:sym typeface="Calibri"/>
              </a:rPr>
              <a:t>Relational operators: 9</a:t>
            </a:r>
          </a:p>
          <a:p>
            <a:pPr hangingPunct="0"/>
            <a:r>
              <a:rPr lang="en-RU" dirty="0">
                <a:solidFill>
                  <a:schemeClr val="accent4"/>
                </a:solidFill>
                <a:latin typeface="Helvetica" pitchFamily="2" charset="0"/>
                <a:sym typeface="Calibri"/>
              </a:rPr>
              <a:t>Equality operators: 10</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p:txBody>
      </p:sp>
      <p:sp>
        <p:nvSpPr>
          <p:cNvPr id="4" name="TextBox 3">
            <a:extLst>
              <a:ext uri="{FF2B5EF4-FFF2-40B4-BE49-F238E27FC236}">
                <a16:creationId xmlns:a16="http://schemas.microsoft.com/office/drawing/2014/main" id="{2AC2F3B7-D198-774C-9E2B-F240A2A81682}"/>
              </a:ext>
            </a:extLst>
          </p:cNvPr>
          <p:cNvSpPr txBox="1"/>
          <p:nvPr/>
        </p:nvSpPr>
        <p:spPr>
          <a:xfrm>
            <a:off x="6096000" y="1731298"/>
            <a:ext cx="5412260"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theese operators are used to compare numbers, they return boolean value which indicates the result of the comparison.</a:t>
            </a:r>
          </a:p>
        </p:txBody>
      </p:sp>
      <p:sp>
        <p:nvSpPr>
          <p:cNvPr id="10" name="TextBox 9">
            <a:extLst>
              <a:ext uri="{FF2B5EF4-FFF2-40B4-BE49-F238E27FC236}">
                <a16:creationId xmlns:a16="http://schemas.microsoft.com/office/drawing/2014/main" id="{03D80726-E5DE-AE47-AB13-81D12C52CC5E}"/>
              </a:ext>
            </a:extLst>
          </p:cNvPr>
          <p:cNvSpPr txBox="1"/>
          <p:nvPr/>
        </p:nvSpPr>
        <p:spPr>
          <a:xfrm>
            <a:off x="6096000" y="2835168"/>
            <a:ext cx="5412260"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Example:</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int x = 4;</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int y = 5;</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std::cout &lt;&lt; (x &lt; y) &lt;&lt; std::endl;</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prints out 1 (true)</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std::cout &lt;&lt; (y == x) &lt;&lt; std::endl;</a:t>
            </a:r>
          </a:p>
          <a:p>
            <a:pPr hangingPunct="0"/>
            <a:r>
              <a:rPr lang="en-RU" dirty="0">
                <a:solidFill>
                  <a:schemeClr val="accent4"/>
                </a:solidFill>
                <a:latin typeface="Helvetica" pitchFamily="2" charset="0"/>
                <a:sym typeface="Calibri"/>
              </a:rPr>
              <a:t>prints out 0 (false)</a:t>
            </a:r>
          </a:p>
          <a:p>
            <a:pPr hangingPunct="0"/>
            <a:r>
              <a:rPr lang="en-RU" dirty="0">
                <a:solidFill>
                  <a:schemeClr val="accent4"/>
                </a:solidFill>
                <a:latin typeface="Helvetica" pitchFamily="2" charset="0"/>
                <a:sym typeface="Calibri"/>
              </a:rPr>
              <a:t>etc…</a:t>
            </a:r>
          </a:p>
        </p:txBody>
      </p:sp>
    </p:spTree>
    <p:extLst>
      <p:ext uri="{BB962C8B-B14F-4D97-AF65-F5344CB8AC3E}">
        <p14:creationId xmlns:p14="http://schemas.microsoft.com/office/powerpoint/2010/main" val="366564443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C++ language</a:t>
            </a:r>
            <a:endParaRPr lang="ru-RU" dirty="0">
              <a:solidFill>
                <a:schemeClr val="accent4"/>
              </a:solidFill>
              <a:latin typeface="Helvetica" pitchFamily="2" charset="0"/>
            </a:endParaRPr>
          </a:p>
        </p:txBody>
      </p:sp>
      <p:sp>
        <p:nvSpPr>
          <p:cNvPr id="4" name="TextBox 3">
            <a:extLst>
              <a:ext uri="{FF2B5EF4-FFF2-40B4-BE49-F238E27FC236}">
                <a16:creationId xmlns:a16="http://schemas.microsoft.com/office/drawing/2014/main" id="{5EBED250-277E-6A4B-BA2A-75D7E7AFBC6B}"/>
              </a:ext>
            </a:extLst>
          </p:cNvPr>
          <p:cNvSpPr txBox="1"/>
          <p:nvPr/>
        </p:nvSpPr>
        <p:spPr>
          <a:xfrm>
            <a:off x="1120775" y="1890881"/>
            <a:ext cx="9239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6" name="TextBox 5">
            <a:extLst>
              <a:ext uri="{FF2B5EF4-FFF2-40B4-BE49-F238E27FC236}">
                <a16:creationId xmlns:a16="http://schemas.microsoft.com/office/drawing/2014/main" id="{B54F85F1-B03E-9148-A655-BCE7E2C5ED20}"/>
              </a:ext>
            </a:extLst>
          </p:cNvPr>
          <p:cNvSpPr txBox="1"/>
          <p:nvPr/>
        </p:nvSpPr>
        <p:spPr>
          <a:xfrm>
            <a:off x="1181302" y="1619338"/>
            <a:ext cx="440761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Key features: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Compiled language</a:t>
            </a:r>
          </a:p>
          <a:p>
            <a:pPr marL="285750" indent="-285750" hangingPunct="0">
              <a:buFont typeface="Arial" panose="020B0604020202020204" pitchFamily="34" charset="0"/>
              <a:buChar char="•"/>
            </a:pPr>
            <a:r>
              <a:rPr lang="en-RU" dirty="0">
                <a:solidFill>
                  <a:schemeClr val="accent4"/>
                </a:solidFill>
                <a:latin typeface="Helvetica" pitchFamily="2" charset="0"/>
                <a:sym typeface="Calibri"/>
              </a:rPr>
              <a:t>Multi-paradigm programming language:</a:t>
            </a:r>
          </a:p>
          <a:p>
            <a:pPr marL="742950" lvl="1" indent="-285750" hangingPunct="0">
              <a:buFont typeface="Arial" panose="020B0604020202020204" pitchFamily="34" charset="0"/>
              <a:buChar char="•"/>
            </a:pPr>
            <a:r>
              <a:rPr lang="en-GB" dirty="0">
                <a:solidFill>
                  <a:schemeClr val="accent4"/>
                </a:solidFill>
                <a:latin typeface="Helvetica" pitchFamily="2" charset="0"/>
                <a:sym typeface="Calibri"/>
              </a:rPr>
              <a:t>P</a:t>
            </a:r>
            <a:r>
              <a:rPr lang="en-RU" dirty="0">
                <a:solidFill>
                  <a:schemeClr val="accent4"/>
                </a:solidFill>
                <a:latin typeface="Helvetica" pitchFamily="2" charset="0"/>
                <a:sym typeface="Calibri"/>
              </a:rPr>
              <a:t>rocedural</a:t>
            </a:r>
          </a:p>
          <a:p>
            <a:pPr marL="742950" lvl="1" indent="-285750" hangingPunct="0">
              <a:buFont typeface="Arial" panose="020B0604020202020204" pitchFamily="34" charset="0"/>
              <a:buChar char="•"/>
            </a:pPr>
            <a:r>
              <a:rPr lang="en-RU" dirty="0">
                <a:solidFill>
                  <a:schemeClr val="accent4"/>
                </a:solidFill>
                <a:latin typeface="Helvetica" pitchFamily="2" charset="0"/>
                <a:sym typeface="Calibri"/>
              </a:rPr>
              <a:t>Object-oriented</a:t>
            </a:r>
          </a:p>
          <a:p>
            <a:pPr marL="742950" lvl="1" indent="-285750" hangingPunct="0">
              <a:buFont typeface="Arial" panose="020B0604020202020204" pitchFamily="34" charset="0"/>
              <a:buChar char="•"/>
            </a:pPr>
            <a:r>
              <a:rPr lang="en-GB" dirty="0">
                <a:solidFill>
                  <a:schemeClr val="accent4"/>
                </a:solidFill>
                <a:latin typeface="Helvetica" pitchFamily="2" charset="0"/>
                <a:sym typeface="Calibri"/>
              </a:rPr>
              <a:t>F</a:t>
            </a:r>
            <a:r>
              <a:rPr lang="en-RU" dirty="0">
                <a:solidFill>
                  <a:schemeClr val="accent4"/>
                </a:solidFill>
                <a:latin typeface="Helvetica" pitchFamily="2" charset="0"/>
                <a:sym typeface="Calibri"/>
              </a:rPr>
              <a:t>unctional</a:t>
            </a:r>
          </a:p>
          <a:p>
            <a:pPr marL="742950" lvl="1" indent="-285750" hangingPunct="0">
              <a:buFont typeface="Arial" panose="020B0604020202020204" pitchFamily="34" charset="0"/>
              <a:buChar char="•"/>
            </a:pPr>
            <a:r>
              <a:rPr lang="en-GB" dirty="0">
                <a:solidFill>
                  <a:schemeClr val="accent4"/>
                </a:solidFill>
                <a:latin typeface="Helvetica" pitchFamily="2" charset="0"/>
                <a:sym typeface="Calibri"/>
              </a:rPr>
              <a:t>G</a:t>
            </a:r>
            <a:r>
              <a:rPr lang="en-RU" dirty="0">
                <a:solidFill>
                  <a:schemeClr val="accent4"/>
                </a:solidFill>
                <a:latin typeface="Helvetica" pitchFamily="2" charset="0"/>
                <a:sym typeface="Calibri"/>
              </a:rPr>
              <a:t>eneric</a:t>
            </a:r>
          </a:p>
          <a:p>
            <a:pPr marL="742950" lvl="1" indent="-285750" hangingPunct="0">
              <a:buFont typeface="Arial" panose="020B0604020202020204" pitchFamily="34" charset="0"/>
              <a:buChar char="•"/>
            </a:pPr>
            <a:r>
              <a:rPr lang="en-GB" dirty="0">
                <a:solidFill>
                  <a:schemeClr val="accent4"/>
                </a:solidFill>
                <a:latin typeface="Helvetica" pitchFamily="2" charset="0"/>
                <a:sym typeface="Calibri"/>
              </a:rPr>
              <a:t>M</a:t>
            </a:r>
            <a:r>
              <a:rPr lang="en-RU" dirty="0">
                <a:solidFill>
                  <a:schemeClr val="accent4"/>
                </a:solidFill>
                <a:latin typeface="Helvetica" pitchFamily="2" charset="0"/>
                <a:sym typeface="Calibri"/>
              </a:rPr>
              <a:t>odular</a:t>
            </a:r>
            <a:endParaRPr kumimoji="0" lang="en-RU" b="0" i="0" u="none" strike="noStrike" cap="none" spc="0" normalizeH="0" baseline="0" dirty="0">
              <a:ln>
                <a:noFill/>
              </a:ln>
              <a:solidFill>
                <a:schemeClr val="accent4"/>
              </a:solidFill>
              <a:effectLst/>
              <a:uFillTx/>
              <a:latin typeface="Helvetica" pitchFamily="2" charset="0"/>
              <a:ea typeface="+mj-ea"/>
              <a:cs typeface="+mj-cs"/>
              <a:sym typeface="Calibri"/>
            </a:endParaRP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Standardized</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kumimoji="0" lang="en-RU"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EAC29611-2C8E-2E4C-A00C-E398567AC715}"/>
              </a:ext>
            </a:extLst>
          </p:cNvPr>
          <p:cNvSpPr txBox="1"/>
          <p:nvPr/>
        </p:nvSpPr>
        <p:spPr>
          <a:xfrm>
            <a:off x="6390715" y="1619338"/>
            <a:ext cx="4542267"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Language versions (according to</a:t>
            </a:r>
            <a:r>
              <a:rPr kumimoji="0" lang="en-RU" b="0" i="0" u="none" strike="noStrike" cap="none" spc="0" normalizeH="0" dirty="0">
                <a:ln>
                  <a:noFill/>
                </a:ln>
                <a:solidFill>
                  <a:schemeClr val="accent4"/>
                </a:solidFill>
                <a:effectLst/>
                <a:uFillTx/>
                <a:latin typeface="Helvetica" pitchFamily="2" charset="0"/>
                <a:ea typeface="+mj-ea"/>
                <a:cs typeface="+mj-cs"/>
                <a:sym typeface="Calibri"/>
              </a:rPr>
              <a:t> standard</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C++98</a:t>
            </a:r>
          </a:p>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C++03</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C++07</a:t>
            </a:r>
          </a:p>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C++11</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C++14</a:t>
            </a:r>
          </a:p>
          <a:p>
            <a:pPr marL="0" marR="0" indent="0" algn="l" defTabSz="914400" rtl="0" fontAlgn="auto" latinLnBrk="0" hangingPunct="0">
              <a:lnSpc>
                <a:spcPct val="100000"/>
              </a:lnSpc>
              <a:spcBef>
                <a:spcPts val="0"/>
              </a:spcBef>
              <a:spcAft>
                <a:spcPts val="0"/>
              </a:spcAft>
              <a:buClrTx/>
              <a:buSzTx/>
              <a:buFontTx/>
              <a:buNone/>
              <a:tabLst/>
            </a:pP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C++17</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C++20</a:t>
            </a:r>
            <a:endParaRPr kumimoji="0" lang="en-RU"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1026" name="Picture 2" descr="How gcc main.c Works. When writing a program in C language… | by Alexa S. |  Medium">
            <a:extLst>
              <a:ext uri="{FF2B5EF4-FFF2-40B4-BE49-F238E27FC236}">
                <a16:creationId xmlns:a16="http://schemas.microsoft.com/office/drawing/2014/main" id="{DA8BF221-35EB-A749-AC00-91C7F5BF0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933" y="4084501"/>
            <a:ext cx="3143967" cy="241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15755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Logical operators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5" y="1731298"/>
            <a:ext cx="4748684" cy="3139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Binary operators</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dirty="0">
                <a:solidFill>
                  <a:schemeClr val="accent4"/>
                </a:solidFill>
                <a:latin typeface="Helvetica" pitchFamily="2" charset="0"/>
                <a:sym typeface="Calibri"/>
              </a:rPr>
              <a:t>Logical not: </a:t>
            </a:r>
            <a:r>
              <a:rPr lang="en-RU" b="1" dirty="0">
                <a:solidFill>
                  <a:srgbClr val="7030A0"/>
                </a:solidFill>
                <a:latin typeface="Courier New" panose="02070309020205020404" pitchFamily="49" charset="0"/>
                <a:cs typeface="Courier New" panose="02070309020205020404" pitchFamily="49" charset="0"/>
                <a:sym typeface="Calibri"/>
              </a:rPr>
              <a:t>!a</a:t>
            </a:r>
          </a:p>
          <a:p>
            <a:pPr hangingPunct="0"/>
            <a:r>
              <a:rPr lang="en-RU" dirty="0">
                <a:solidFill>
                  <a:schemeClr val="accent4"/>
                </a:solidFill>
                <a:latin typeface="Helvetica" pitchFamily="2" charset="0"/>
                <a:sym typeface="Calibri"/>
              </a:rPr>
              <a:t>Logical and: </a:t>
            </a:r>
            <a:r>
              <a:rPr lang="en-RU" b="1" dirty="0">
                <a:solidFill>
                  <a:srgbClr val="7030A0"/>
                </a:solidFill>
                <a:latin typeface="Courier New" panose="02070309020205020404" pitchFamily="49" charset="0"/>
                <a:cs typeface="Courier New" panose="02070309020205020404" pitchFamily="49" charset="0"/>
                <a:sym typeface="Calibri"/>
              </a:rPr>
              <a:t>a &amp;&amp; b</a:t>
            </a:r>
          </a:p>
          <a:p>
            <a:pPr hangingPunct="0"/>
            <a:r>
              <a:rPr lang="en-RU" dirty="0">
                <a:solidFill>
                  <a:schemeClr val="accent4"/>
                </a:solidFill>
                <a:latin typeface="Helvetica" pitchFamily="2" charset="0"/>
                <a:sym typeface="Calibri"/>
              </a:rPr>
              <a:t>Logical or: </a:t>
            </a:r>
            <a:r>
              <a:rPr lang="en-RU" b="1" dirty="0">
                <a:solidFill>
                  <a:srgbClr val="7030A0"/>
                </a:solidFill>
                <a:latin typeface="Courier New" panose="02070309020205020404" pitchFamily="49" charset="0"/>
                <a:cs typeface="Courier New" panose="02070309020205020404" pitchFamily="49" charset="0"/>
                <a:sym typeface="Calibri"/>
              </a:rPr>
              <a:t>a || b</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br>
              <a:rPr lang="en-RU" dirty="0">
                <a:solidFill>
                  <a:schemeClr val="accent4"/>
                </a:solidFill>
                <a:latin typeface="Helvetica" pitchFamily="2" charset="0"/>
                <a:sym typeface="Calibri"/>
              </a:rPr>
            </a:br>
            <a:r>
              <a:rPr lang="en-RU" dirty="0">
                <a:solidFill>
                  <a:schemeClr val="accent4"/>
                </a:solidFill>
                <a:latin typeface="Helvetica" pitchFamily="2" charset="0"/>
                <a:sym typeface="Calibri"/>
              </a:rPr>
              <a:t>Logical not: 3</a:t>
            </a:r>
          </a:p>
          <a:p>
            <a:pPr hangingPunct="0"/>
            <a:r>
              <a:rPr lang="en-RU" dirty="0">
                <a:solidFill>
                  <a:schemeClr val="accent4"/>
                </a:solidFill>
                <a:latin typeface="Helvetica" pitchFamily="2" charset="0"/>
                <a:sym typeface="Calibri"/>
              </a:rPr>
              <a:t>Logical and: 14</a:t>
            </a:r>
          </a:p>
          <a:p>
            <a:pPr hangingPunct="0"/>
            <a:r>
              <a:rPr lang="en-RU" dirty="0">
                <a:solidFill>
                  <a:schemeClr val="accent4"/>
                </a:solidFill>
                <a:latin typeface="Helvetica" pitchFamily="2" charset="0"/>
                <a:sym typeface="Calibri"/>
              </a:rPr>
              <a:t>Logical or: 15</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p:txBody>
      </p:sp>
      <p:sp>
        <p:nvSpPr>
          <p:cNvPr id="4" name="TextBox 3">
            <a:extLst>
              <a:ext uri="{FF2B5EF4-FFF2-40B4-BE49-F238E27FC236}">
                <a16:creationId xmlns:a16="http://schemas.microsoft.com/office/drawing/2014/main" id="{2AC2F3B7-D198-774C-9E2B-F240A2A81682}"/>
              </a:ext>
            </a:extLst>
          </p:cNvPr>
          <p:cNvSpPr txBox="1"/>
          <p:nvPr/>
        </p:nvSpPr>
        <p:spPr>
          <a:xfrm>
            <a:off x="6096000" y="1731298"/>
            <a:ext cx="541226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theese operators are used to </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c</a:t>
            </a:r>
            <a:r>
              <a:rPr lang="en-GB" dirty="0">
                <a:solidFill>
                  <a:schemeClr val="accent4"/>
                </a:solidFill>
                <a:latin typeface="Helvetica" pitchFamily="2" charset="0"/>
              </a:rPr>
              <a:t>alculate the values ​​of logical expressions. Boolean values ​​are passed to these operators, and the output is also a Boolean value.</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03D80726-E5DE-AE47-AB13-81D12C52CC5E}"/>
              </a:ext>
            </a:extLst>
          </p:cNvPr>
          <p:cNvSpPr txBox="1"/>
          <p:nvPr/>
        </p:nvSpPr>
        <p:spPr>
          <a:xfrm>
            <a:off x="6096000" y="3057589"/>
            <a:ext cx="5412260"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Example:</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bool x = true;</a:t>
            </a:r>
          </a:p>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7030A0"/>
                </a:solidFill>
                <a:latin typeface="Courier New" panose="02070309020205020404" pitchFamily="49" charset="0"/>
                <a:ea typeface="+mj-ea"/>
                <a:cs typeface="Courier New" panose="02070309020205020404" pitchFamily="49" charset="0"/>
                <a:sym typeface="Calibri"/>
              </a:rPr>
              <a:t>bool y = false;</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std::cout &lt;&lt; (x &amp;&amp; y) &lt;&lt; std::endl;</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prints out 0 (false)</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std::cout &lt;&lt; (x || y) &lt;&lt; std::endl;</a:t>
            </a:r>
          </a:p>
          <a:p>
            <a:pPr hangingPunct="0"/>
            <a:r>
              <a:rPr lang="en-RU" dirty="0">
                <a:solidFill>
                  <a:schemeClr val="accent4"/>
                </a:solidFill>
                <a:latin typeface="Helvetica" pitchFamily="2" charset="0"/>
                <a:sym typeface="Calibri"/>
              </a:rPr>
              <a:t>prints out 1 (true)</a:t>
            </a:r>
          </a:p>
          <a:p>
            <a:pPr hangingPunct="0"/>
            <a:r>
              <a:rPr lang="en-RU" b="1" dirty="0">
                <a:solidFill>
                  <a:srgbClr val="7030A0"/>
                </a:solidFill>
                <a:latin typeface="Courier New" panose="02070309020205020404" pitchFamily="49" charset="0"/>
                <a:cs typeface="Courier New" panose="02070309020205020404" pitchFamily="49" charset="0"/>
                <a:sym typeface="Calibri"/>
              </a:rPr>
              <a:t>y = !y</a:t>
            </a:r>
          </a:p>
          <a:p>
            <a:pPr hangingPunct="0"/>
            <a:r>
              <a:rPr lang="en-RU" b="1" dirty="0">
                <a:solidFill>
                  <a:srgbClr val="7030A0"/>
                </a:solidFill>
                <a:latin typeface="Courier New" panose="02070309020205020404" pitchFamily="49" charset="0"/>
                <a:cs typeface="Courier New" panose="02070309020205020404" pitchFamily="49" charset="0"/>
                <a:sym typeface="Calibri"/>
              </a:rPr>
              <a:t>std::cout &lt;&lt; (x &amp;&amp; y) &lt;&lt; std::endl;</a:t>
            </a:r>
          </a:p>
          <a:p>
            <a:pPr hangingPunct="0"/>
            <a:r>
              <a:rPr lang="en-RU" dirty="0">
                <a:solidFill>
                  <a:schemeClr val="accent4"/>
                </a:solidFill>
                <a:latin typeface="Helvetica" pitchFamily="2" charset="0"/>
                <a:sym typeface="Calibri"/>
              </a:rPr>
              <a:t>prints out 1 (true)</a:t>
            </a:r>
          </a:p>
        </p:txBody>
      </p:sp>
    </p:spTree>
    <p:extLst>
      <p:ext uri="{BB962C8B-B14F-4D97-AF65-F5344CB8AC3E}">
        <p14:creationId xmlns:p14="http://schemas.microsoft.com/office/powerpoint/2010/main" val="197981568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solidFill>
                  <a:schemeClr val="accent4"/>
                </a:solidFill>
                <a:latin typeface="Helvetica" pitchFamily="2" charset="0"/>
              </a:rPr>
              <a:t>Operator </a:t>
            </a:r>
            <a:r>
              <a:rPr lang="en-GB" dirty="0" err="1">
                <a:solidFill>
                  <a:schemeClr val="accent4"/>
                </a:solidFill>
                <a:latin typeface="Helvetica" pitchFamily="2" charset="0"/>
              </a:rPr>
              <a:t>sizeof</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40CFC593-4B59-D847-B749-FEDA68027B95}"/>
              </a:ext>
            </a:extLst>
          </p:cNvPr>
          <p:cNvSpPr txBox="1"/>
          <p:nvPr/>
        </p:nvSpPr>
        <p:spPr>
          <a:xfrm>
            <a:off x="1120775" y="2195548"/>
            <a:ext cx="10419132"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RU" b="1" dirty="0">
                <a:solidFill>
                  <a:schemeClr val="accent4"/>
                </a:solidFill>
                <a:latin typeface="Helvetica" pitchFamily="2" charset="0"/>
                <a:sym typeface="Calibri"/>
              </a:rPr>
              <a:t>Operator sizeof:</a:t>
            </a:r>
          </a:p>
          <a:p>
            <a:pPr hangingPunct="0"/>
            <a:r>
              <a:rPr lang="en-RU" dirty="0">
                <a:solidFill>
                  <a:schemeClr val="accent4"/>
                </a:solidFill>
                <a:latin typeface="Helvetica" pitchFamily="2" charset="0"/>
                <a:sym typeface="Calibri"/>
              </a:rPr>
              <a:t>Receives name of the type, literal, or identifier and returns an amount of </a:t>
            </a:r>
            <a:r>
              <a:rPr lang="en-RU" b="1" dirty="0">
                <a:solidFill>
                  <a:schemeClr val="accent4"/>
                </a:solidFill>
                <a:latin typeface="Helvetica" pitchFamily="2" charset="0"/>
                <a:sym typeface="Calibri"/>
              </a:rPr>
              <a:t>bytes</a:t>
            </a:r>
            <a:r>
              <a:rPr lang="en-RU" dirty="0">
                <a:solidFill>
                  <a:schemeClr val="accent4"/>
                </a:solidFill>
                <a:latin typeface="Helvetica" pitchFamily="2" charset="0"/>
                <a:sym typeface="Calibri"/>
              </a:rPr>
              <a:t>, needed for provided value to be stored in memory.</a:t>
            </a:r>
          </a:p>
          <a:p>
            <a:pPr hangingPunct="0"/>
            <a:endParaRPr lang="en-RU" dirty="0">
              <a:solidFill>
                <a:schemeClr val="accent4"/>
              </a:solidFill>
              <a:latin typeface="Helvetica" pitchFamily="2" charset="0"/>
              <a:sym typeface="Calibri"/>
            </a:endParaRP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Examples </a:t>
            </a:r>
            <a:r>
              <a:rPr lang="en-RU" dirty="0">
                <a:solidFill>
                  <a:schemeClr val="accent4"/>
                </a:solidFill>
                <a:latin typeface="Helvetica" pitchFamily="2" charset="0"/>
                <a:sym typeface="Calibri"/>
              </a:rPr>
              <a:t>(true for </a:t>
            </a:r>
            <a:r>
              <a:rPr lang="en-RU" b="1" dirty="0">
                <a:solidFill>
                  <a:srgbClr val="7030A0"/>
                </a:solidFill>
                <a:latin typeface="Courier New" panose="02070309020205020404" pitchFamily="49" charset="0"/>
                <a:cs typeface="Courier New" panose="02070309020205020404" pitchFamily="49" charset="0"/>
                <a:sym typeface="Calibri"/>
              </a:rPr>
              <a:t>apple </a:t>
            </a:r>
            <a:r>
              <a:rPr lang="en-GB" b="1" dirty="0">
                <a:solidFill>
                  <a:srgbClr val="7030A0"/>
                </a:solidFill>
                <a:latin typeface="Courier New" panose="02070309020205020404" pitchFamily="49" charset="0"/>
                <a:cs typeface="Courier New" panose="02070309020205020404" pitchFamily="49" charset="0"/>
              </a:rPr>
              <a:t>clang-1205.0.22.9</a:t>
            </a:r>
            <a:r>
              <a:rPr lang="en-GB" dirty="0">
                <a:solidFill>
                  <a:schemeClr val="accent4"/>
                </a:solidFill>
                <a:latin typeface="Helvetica" pitchFamily="2" charset="0"/>
              </a:rPr>
              <a:t> </a:t>
            </a:r>
            <a:r>
              <a:rPr lang="en-RU" dirty="0">
                <a:solidFill>
                  <a:schemeClr val="accent4"/>
                </a:solidFill>
                <a:latin typeface="Helvetica" pitchFamily="2" charset="0"/>
                <a:sym typeface="Calibri"/>
              </a:rPr>
              <a:t>compiler and the majority of other compilers):</a:t>
            </a:r>
          </a:p>
          <a:p>
            <a:pPr hangingPunct="0"/>
            <a:r>
              <a:rPr lang="en-RU" b="1" dirty="0">
                <a:solidFill>
                  <a:srgbClr val="7030A0"/>
                </a:solidFill>
                <a:latin typeface="Courier New" panose="02070309020205020404" pitchFamily="49" charset="0"/>
                <a:cs typeface="Courier New" panose="02070309020205020404" pitchFamily="49" charset="0"/>
                <a:sym typeface="Calibri"/>
              </a:rPr>
              <a:t>sizeof(int)</a:t>
            </a:r>
            <a:r>
              <a:rPr lang="en-RU" dirty="0">
                <a:solidFill>
                  <a:schemeClr val="accent4"/>
                </a:solidFill>
                <a:latin typeface="Helvetica" pitchFamily="2" charset="0"/>
                <a:sym typeface="Calibri"/>
              </a:rPr>
              <a:t> returns 4</a:t>
            </a:r>
          </a:p>
          <a:p>
            <a:pPr hangingPunct="0"/>
            <a:r>
              <a:rPr lang="en-RU" b="1" dirty="0">
                <a:solidFill>
                  <a:srgbClr val="7030A0"/>
                </a:solidFill>
                <a:latin typeface="Courier New" panose="02070309020205020404" pitchFamily="49" charset="0"/>
                <a:cs typeface="Courier New" panose="02070309020205020404" pitchFamily="49" charset="0"/>
                <a:sym typeface="Calibri"/>
              </a:rPr>
              <a:t>sizeof(54)</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also returns 4 (because </a:t>
            </a:r>
            <a:r>
              <a:rPr lang="en-RU" b="1" dirty="0">
                <a:solidFill>
                  <a:srgbClr val="7030A0"/>
                </a:solidFill>
                <a:latin typeface="Courier New" panose="02070309020205020404" pitchFamily="49" charset="0"/>
                <a:cs typeface="Courier New" panose="02070309020205020404" pitchFamily="49" charset="0"/>
                <a:sym typeface="Calibri"/>
              </a:rPr>
              <a:t>54</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is </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int</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literal)</a:t>
            </a:r>
          </a:p>
          <a:p>
            <a:pPr hangingPunct="0"/>
            <a:r>
              <a:rPr lang="en-RU" b="1" dirty="0">
                <a:solidFill>
                  <a:srgbClr val="7030A0"/>
                </a:solidFill>
                <a:latin typeface="Courier New" panose="02070309020205020404" pitchFamily="49" charset="0"/>
                <a:cs typeface="Courier New" panose="02070309020205020404" pitchFamily="49" charset="0"/>
                <a:sym typeface="Calibri"/>
              </a:rPr>
              <a:t>sizeof(123ull)</a:t>
            </a:r>
            <a:r>
              <a:rPr lang="en-RU" dirty="0">
                <a:solidFill>
                  <a:schemeClr val="accent4"/>
                </a:solidFill>
                <a:latin typeface="Helvetica" pitchFamily="2" charset="0"/>
                <a:ea typeface="+mj-ea"/>
                <a:cs typeface="+mj-cs"/>
                <a:sym typeface="Calibri"/>
              </a:rPr>
              <a:t> returns 8 (because </a:t>
            </a:r>
            <a:r>
              <a:rPr lang="en-RU" b="1" dirty="0">
                <a:solidFill>
                  <a:srgbClr val="7030A0"/>
                </a:solidFill>
                <a:latin typeface="Courier New" panose="02070309020205020404" pitchFamily="49" charset="0"/>
                <a:cs typeface="Courier New" panose="02070309020205020404" pitchFamily="49" charset="0"/>
                <a:sym typeface="Calibri"/>
              </a:rPr>
              <a:t>123ull</a:t>
            </a:r>
            <a:r>
              <a:rPr lang="en-RU" dirty="0">
                <a:solidFill>
                  <a:schemeClr val="accent4"/>
                </a:solidFill>
                <a:latin typeface="Helvetica" pitchFamily="2" charset="0"/>
                <a:ea typeface="+mj-ea"/>
                <a:cs typeface="+mj-cs"/>
                <a:sym typeface="Calibri"/>
              </a:rPr>
              <a:t> is an </a:t>
            </a:r>
            <a:r>
              <a:rPr lang="en-RU" b="1" dirty="0">
                <a:solidFill>
                  <a:schemeClr val="accent4"/>
                </a:solidFill>
                <a:latin typeface="Helvetica" pitchFamily="2" charset="0"/>
                <a:ea typeface="+mj-ea"/>
                <a:cs typeface="+mj-cs"/>
                <a:sym typeface="Calibri"/>
              </a:rPr>
              <a:t>unsigned long long </a:t>
            </a:r>
            <a:r>
              <a:rPr lang="en-RU" dirty="0">
                <a:solidFill>
                  <a:schemeClr val="accent4"/>
                </a:solidFill>
                <a:latin typeface="Helvetica" pitchFamily="2" charset="0"/>
                <a:ea typeface="+mj-ea"/>
                <a:cs typeface="+mj-cs"/>
                <a:sym typeface="Calibri"/>
              </a:rPr>
              <a:t>literal)</a:t>
            </a:r>
            <a:endParaRPr lang="en-RU" dirty="0">
              <a:solidFill>
                <a:schemeClr val="accent4"/>
              </a:solidFill>
              <a:latin typeface="Helvetica" pitchFamily="2" charset="0"/>
              <a:sym typeface="Calibri"/>
            </a:endParaRPr>
          </a:p>
          <a:p>
            <a:pPr hangingPunct="0"/>
            <a:r>
              <a:rPr lang="en-RU" b="1" dirty="0">
                <a:solidFill>
                  <a:srgbClr val="7030A0"/>
                </a:solidFill>
                <a:latin typeface="Courier New" panose="02070309020205020404" pitchFamily="49" charset="0"/>
                <a:cs typeface="Courier New" panose="02070309020205020404" pitchFamily="49" charset="0"/>
                <a:sym typeface="Calibri"/>
              </a:rPr>
              <a:t>sizeof(‘a’) </a:t>
            </a:r>
            <a:r>
              <a:rPr lang="en-RU" dirty="0">
                <a:solidFill>
                  <a:schemeClr val="accent4"/>
                </a:solidFill>
                <a:latin typeface="Helvetica" pitchFamily="2" charset="0"/>
                <a:sym typeface="Calibri"/>
              </a:rPr>
              <a:t>returns 1 (because </a:t>
            </a:r>
            <a:r>
              <a:rPr lang="en-RU" b="1" dirty="0">
                <a:solidFill>
                  <a:srgbClr val="7030A0"/>
                </a:solidFill>
                <a:latin typeface="Courier New" panose="02070309020205020404" pitchFamily="49" charset="0"/>
                <a:cs typeface="Courier New" panose="02070309020205020404" pitchFamily="49" charset="0"/>
                <a:sym typeface="Calibri"/>
              </a:rPr>
              <a:t>‘a’</a:t>
            </a:r>
            <a:r>
              <a:rPr lang="en-RU" dirty="0">
                <a:solidFill>
                  <a:schemeClr val="accent4"/>
                </a:solidFill>
                <a:latin typeface="Helvetica" pitchFamily="2" charset="0"/>
                <a:sym typeface="Calibri"/>
              </a:rPr>
              <a:t> is a </a:t>
            </a:r>
            <a:r>
              <a:rPr lang="en-RU" b="1" dirty="0">
                <a:solidFill>
                  <a:schemeClr val="accent4"/>
                </a:solidFill>
                <a:latin typeface="Helvetica" pitchFamily="2" charset="0"/>
                <a:sym typeface="Calibri"/>
              </a:rPr>
              <a:t>char </a:t>
            </a:r>
            <a:r>
              <a:rPr lang="en-RU" dirty="0">
                <a:solidFill>
                  <a:schemeClr val="accent4"/>
                </a:solidFill>
                <a:latin typeface="Helvetica" pitchFamily="2" charset="0"/>
                <a:sym typeface="Calibri"/>
              </a:rPr>
              <a:t>literal)</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etc…</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44234289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a:xfrm>
            <a:off x="1120775" y="355493"/>
            <a:ext cx="9726295" cy="823913"/>
          </a:xfrm>
        </p:spPr>
        <p:txBody>
          <a:bodyPr>
            <a:normAutofit/>
          </a:bodyPr>
          <a:lstStyle/>
          <a:p>
            <a:r>
              <a:rPr lang="en-GB" dirty="0">
                <a:solidFill>
                  <a:schemeClr val="accent4"/>
                </a:solidFill>
                <a:latin typeface="Helvetica" pitchFamily="2" charset="0"/>
              </a:rPr>
              <a:t>Storing integers in memory</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40CFC593-4B59-D847-B749-FEDA68027B95}"/>
              </a:ext>
            </a:extLst>
          </p:cNvPr>
          <p:cNvSpPr txBox="1"/>
          <p:nvPr/>
        </p:nvSpPr>
        <p:spPr>
          <a:xfrm>
            <a:off x="1120775" y="1620108"/>
            <a:ext cx="682494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Integer variables are </a:t>
            </a:r>
            <a:r>
              <a:rPr lang="en-US" dirty="0">
                <a:solidFill>
                  <a:schemeClr val="accent4"/>
                </a:solidFill>
                <a:latin typeface="Helvetica" pitchFamily="2" charset="0"/>
                <a:ea typeface="+mj-ea"/>
                <a:cs typeface="+mj-cs"/>
                <a:sym typeface="Calibri"/>
              </a:rPr>
              <a:t>stored as a sequence of bits (zeros or ones):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66AAAF2A-74C0-D44F-B0C2-3FD981824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951" y="2844800"/>
            <a:ext cx="8344097" cy="2760133"/>
          </a:xfrm>
          <a:prstGeom prst="rect">
            <a:avLst/>
          </a:prstGeom>
        </p:spPr>
      </p:pic>
    </p:spTree>
    <p:extLst>
      <p:ext uri="{BB962C8B-B14F-4D97-AF65-F5344CB8AC3E}">
        <p14:creationId xmlns:p14="http://schemas.microsoft.com/office/powerpoint/2010/main" val="30341843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solidFill>
                  <a:schemeClr val="accent4"/>
                </a:solidFill>
                <a:latin typeface="Helvetica" pitchFamily="2" charset="0"/>
              </a:rPr>
              <a:t>Storing other integer types in memory</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40CFC593-4B59-D847-B749-FEDA68027B95}"/>
              </a:ext>
            </a:extLst>
          </p:cNvPr>
          <p:cNvSpPr txBox="1"/>
          <p:nvPr/>
        </p:nvSpPr>
        <p:spPr>
          <a:xfrm>
            <a:off x="1120775" y="2372813"/>
            <a:ext cx="10419132"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ea typeface="+mj-ea"/>
                <a:cs typeface="+mj-cs"/>
                <a:sym typeface="Calibri"/>
              </a:rPr>
              <a:t>The same mechanism is applied for other signed integer types (but size of the memory block will be different):</a:t>
            </a:r>
          </a:p>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b="1" dirty="0">
                <a:solidFill>
                  <a:srgbClr val="7030A0"/>
                </a:solidFill>
                <a:latin typeface="Courier New" panose="02070309020205020404" pitchFamily="49" charset="0"/>
                <a:ea typeface="+mj-ea"/>
                <a:cs typeface="Courier New" panose="02070309020205020404" pitchFamily="49" charset="0"/>
                <a:sym typeface="Calibri"/>
              </a:rPr>
              <a:t>short</a:t>
            </a:r>
            <a:r>
              <a:rPr lang="en-US" dirty="0">
                <a:solidFill>
                  <a:schemeClr val="accent4"/>
                </a:solidFill>
                <a:latin typeface="Helvetica" pitchFamily="2" charset="0"/>
                <a:ea typeface="+mj-ea"/>
                <a:cs typeface="+mj-cs"/>
                <a:sym typeface="Calibri"/>
              </a:rPr>
              <a:t>: 2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int </a:t>
            </a:r>
            <a:r>
              <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rPr>
              <a:t>: 4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long </a:t>
            </a:r>
            <a:r>
              <a:rPr lang="en-US" dirty="0">
                <a:solidFill>
                  <a:schemeClr val="accent4"/>
                </a:solidFill>
                <a:latin typeface="Helvetica" pitchFamily="2" charset="0"/>
                <a:ea typeface="+mj-ea"/>
                <a:cs typeface="+mj-cs"/>
                <a:sym typeface="Calibri"/>
              </a:rPr>
              <a:t>: 4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long</a:t>
            </a:r>
            <a:r>
              <a:rPr kumimoji="0" lang="en-US" sz="1800" b="1" i="0" u="none" strike="noStrike" cap="none" spc="0" normalizeH="0" baseline="0" dirty="0">
                <a:ln>
                  <a:noFill/>
                </a:ln>
                <a:solidFill>
                  <a:schemeClr val="accent4"/>
                </a:solidFill>
                <a:effectLst/>
                <a:uFillTx/>
                <a:latin typeface="Helvetica" pitchFamily="2" charset="0"/>
                <a:ea typeface="+mj-ea"/>
                <a:cs typeface="+mj-cs"/>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long </a:t>
            </a:r>
            <a:r>
              <a:rPr lang="en-US" dirty="0">
                <a:solidFill>
                  <a:schemeClr val="accent4"/>
                </a:solidFill>
                <a:latin typeface="Helvetica" pitchFamily="2" charset="0"/>
                <a:ea typeface="+mj-ea"/>
                <a:cs typeface="+mj-cs"/>
                <a:sym typeface="Calibri"/>
              </a:rPr>
              <a:t>: 8 Bytes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ea typeface="+mj-ea"/>
              <a:cs typeface="+mj-cs"/>
              <a:sym typeface="Calibri"/>
            </a:endParaRPr>
          </a:p>
          <a:p>
            <a:pPr hangingPunct="0"/>
            <a:r>
              <a:rPr lang="en-RU" b="1" dirty="0">
                <a:solidFill>
                  <a:schemeClr val="accent4"/>
                </a:solidFill>
                <a:latin typeface="Helvetica" pitchFamily="2" charset="0"/>
                <a:sym typeface="Calibri"/>
              </a:rPr>
              <a:t>Note</a:t>
            </a:r>
            <a:r>
              <a:rPr lang="en-RU" dirty="0">
                <a:solidFill>
                  <a:schemeClr val="accent4"/>
                </a:solidFill>
                <a:latin typeface="Helvetica" pitchFamily="2" charset="0"/>
                <a:sym typeface="Calibri"/>
              </a:rPr>
              <a:t>: sizes of theese types are </a:t>
            </a:r>
            <a:r>
              <a:rPr lang="en-RU" b="1" dirty="0">
                <a:solidFill>
                  <a:schemeClr val="accent4"/>
                </a:solidFill>
                <a:latin typeface="Helvetica" pitchFamily="2" charset="0"/>
                <a:sym typeface="Calibri"/>
              </a:rPr>
              <a:t>not</a:t>
            </a:r>
            <a:r>
              <a:rPr lang="en-RU" dirty="0">
                <a:solidFill>
                  <a:schemeClr val="accent4"/>
                </a:solidFill>
                <a:latin typeface="Helvetica" pitchFamily="2" charset="0"/>
                <a:sym typeface="Calibri"/>
              </a:rPr>
              <a:t> standardized, i.e. they can be different, but the following rule must be preserved:</a:t>
            </a:r>
          </a:p>
          <a:p>
            <a:pPr hangingPunct="0"/>
            <a:r>
              <a:rPr lang="en-RU" b="1" dirty="0">
                <a:solidFill>
                  <a:srgbClr val="7030A0"/>
                </a:solidFill>
                <a:latin typeface="Courier New" panose="02070309020205020404" pitchFamily="49" charset="0"/>
                <a:cs typeface="Courier New" panose="02070309020205020404" pitchFamily="49" charset="0"/>
                <a:sym typeface="Calibri"/>
              </a:rPr>
              <a:t>sizeof(short) ≤ sizeof(int) ≤ sizeof(long) ≤ sizeof(long long)</a:t>
            </a:r>
          </a:p>
        </p:txBody>
      </p:sp>
    </p:spTree>
    <p:extLst>
      <p:ext uri="{BB962C8B-B14F-4D97-AF65-F5344CB8AC3E}">
        <p14:creationId xmlns:p14="http://schemas.microsoft.com/office/powerpoint/2010/main" val="16808439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GB" dirty="0">
                <a:solidFill>
                  <a:schemeClr val="accent4"/>
                </a:solidFill>
                <a:latin typeface="Helvetica" pitchFamily="2" charset="0"/>
              </a:rPr>
              <a:t>Storing unsigned integer types in memory</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40CFC593-4B59-D847-B749-FEDA68027B95}"/>
              </a:ext>
            </a:extLst>
          </p:cNvPr>
          <p:cNvSpPr txBox="1"/>
          <p:nvPr/>
        </p:nvSpPr>
        <p:spPr>
          <a:xfrm>
            <a:off x="1120775" y="2274839"/>
            <a:ext cx="1041913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For unsigned integers, the formula is simpler: the binary form of the variable is just stored inside the memory, i.e. there is no sign bit for unsigned variables.</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a:p>
            <a:pPr hangingPunct="0"/>
            <a:r>
              <a:rPr lang="en-US" b="1" dirty="0">
                <a:solidFill>
                  <a:srgbClr val="7030A0"/>
                </a:solidFill>
                <a:latin typeface="Courier New" panose="02070309020205020404" pitchFamily="49" charset="0"/>
                <a:cs typeface="Courier New" panose="02070309020205020404" pitchFamily="49" charset="0"/>
                <a:sym typeface="Calibri"/>
              </a:rPr>
              <a:t>unsigned</a:t>
            </a:r>
            <a:r>
              <a:rPr lang="en-US" b="1" dirty="0">
                <a:solidFill>
                  <a:schemeClr val="accent4"/>
                </a:solidFill>
                <a:latin typeface="Helvetica" pitchFamily="2" charset="0"/>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short</a:t>
            </a:r>
            <a:r>
              <a:rPr lang="en-US" dirty="0">
                <a:solidFill>
                  <a:schemeClr val="accent4"/>
                </a:solidFill>
                <a:latin typeface="Helvetica" pitchFamily="2" charset="0"/>
                <a:sym typeface="Calibri"/>
              </a:rPr>
              <a:t>: 2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unsigned</a:t>
            </a:r>
            <a:r>
              <a:rPr lang="en-US" b="1" dirty="0">
                <a:solidFill>
                  <a:schemeClr val="accent4"/>
                </a:solidFill>
                <a:latin typeface="Helvetica" pitchFamily="2" charset="0"/>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int</a:t>
            </a:r>
            <a:r>
              <a:rPr lang="en-US" dirty="0">
                <a:solidFill>
                  <a:schemeClr val="accent4"/>
                </a:solidFill>
                <a:latin typeface="Helvetica" pitchFamily="2" charset="0"/>
                <a:sym typeface="Calibri"/>
              </a:rPr>
              <a:t> (or just </a:t>
            </a:r>
            <a:r>
              <a:rPr lang="en-US" b="1" dirty="0">
                <a:solidFill>
                  <a:srgbClr val="7030A0"/>
                </a:solidFill>
                <a:latin typeface="Courier New" panose="02070309020205020404" pitchFamily="49" charset="0"/>
                <a:cs typeface="Courier New" panose="02070309020205020404" pitchFamily="49" charset="0"/>
                <a:sym typeface="Calibri"/>
              </a:rPr>
              <a:t>unsigned</a:t>
            </a:r>
            <a:r>
              <a:rPr lang="en-US" dirty="0">
                <a:solidFill>
                  <a:schemeClr val="accent4"/>
                </a:solidFill>
                <a:latin typeface="Helvetica" pitchFamily="2" charset="0"/>
                <a:sym typeface="Calibri"/>
              </a:rPr>
              <a:t>): 4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unsigned</a:t>
            </a:r>
            <a:r>
              <a:rPr lang="en-US" b="1" dirty="0">
                <a:solidFill>
                  <a:schemeClr val="accent4"/>
                </a:solidFill>
                <a:latin typeface="Helvetica" pitchFamily="2" charset="0"/>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long</a:t>
            </a:r>
            <a:r>
              <a:rPr lang="en-US" dirty="0">
                <a:solidFill>
                  <a:schemeClr val="accent4"/>
                </a:solidFill>
                <a:latin typeface="Helvetica" pitchFamily="2" charset="0"/>
                <a:sym typeface="Calibri"/>
              </a:rPr>
              <a:t>: 4 Bytes</a:t>
            </a:r>
          </a:p>
          <a:p>
            <a:pPr hangingPunct="0"/>
            <a:r>
              <a:rPr lang="en-US" b="1" dirty="0">
                <a:solidFill>
                  <a:srgbClr val="7030A0"/>
                </a:solidFill>
                <a:latin typeface="Courier New" panose="02070309020205020404" pitchFamily="49" charset="0"/>
                <a:cs typeface="Courier New" panose="02070309020205020404" pitchFamily="49" charset="0"/>
                <a:sym typeface="Calibri"/>
              </a:rPr>
              <a:t>unsigned</a:t>
            </a:r>
            <a:r>
              <a:rPr lang="en-US" b="1" dirty="0">
                <a:solidFill>
                  <a:schemeClr val="accent4"/>
                </a:solidFill>
                <a:latin typeface="Helvetica" pitchFamily="2" charset="0"/>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long</a:t>
            </a:r>
            <a:r>
              <a:rPr lang="en-US" b="1" dirty="0">
                <a:solidFill>
                  <a:schemeClr val="accent4"/>
                </a:solidFill>
                <a:latin typeface="Helvetica" pitchFamily="2" charset="0"/>
                <a:sym typeface="Calibri"/>
              </a:rPr>
              <a:t> </a:t>
            </a:r>
            <a:r>
              <a:rPr lang="en-US" b="1" dirty="0">
                <a:solidFill>
                  <a:srgbClr val="7030A0"/>
                </a:solidFill>
                <a:latin typeface="Courier New" panose="02070309020205020404" pitchFamily="49" charset="0"/>
                <a:cs typeface="Courier New" panose="02070309020205020404" pitchFamily="49" charset="0"/>
                <a:sym typeface="Calibri"/>
              </a:rPr>
              <a:t>long </a:t>
            </a:r>
            <a:r>
              <a:rPr lang="en-US" dirty="0">
                <a:solidFill>
                  <a:schemeClr val="accent4"/>
                </a:solidFill>
                <a:latin typeface="Helvetica" pitchFamily="2" charset="0"/>
                <a:sym typeface="Calibri"/>
              </a:rPr>
              <a:t>: 8 Bytes</a:t>
            </a:r>
          </a:p>
          <a:p>
            <a:pPr marL="0" marR="0" indent="0" algn="l" defTabSz="914400" rtl="0" fontAlgn="auto" latinLnBrk="0" hangingPunct="0">
              <a:lnSpc>
                <a:spcPct val="100000"/>
              </a:lnSpc>
              <a:spcBef>
                <a:spcPts val="0"/>
              </a:spcBef>
              <a:spcAft>
                <a:spcPts val="0"/>
              </a:spcAft>
              <a:buClrTx/>
              <a:buSzTx/>
              <a:buFontTx/>
              <a:buNone/>
              <a:tabLst/>
            </a:pP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01893653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Bitwise operators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5" y="1731298"/>
            <a:ext cx="4748684" cy="5078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RU" b="1" dirty="0">
                <a:solidFill>
                  <a:schemeClr val="accent4"/>
                </a:solidFill>
                <a:latin typeface="Helvetica" pitchFamily="2" charset="0"/>
                <a:sym typeface="Calibri"/>
              </a:rPr>
              <a:t>Unary operator</a:t>
            </a:r>
            <a:r>
              <a:rPr lang="en-RU" dirty="0">
                <a:solidFill>
                  <a:schemeClr val="accent4"/>
                </a:solidFill>
                <a:latin typeface="Helvetica" pitchFamily="2" charset="0"/>
                <a:sym typeface="Calibri"/>
              </a:rPr>
              <a:t>:</a:t>
            </a:r>
          </a:p>
          <a:p>
            <a:pPr hangingPunct="0"/>
            <a:r>
              <a:rPr lang="en-RU" dirty="0">
                <a:solidFill>
                  <a:schemeClr val="accent4"/>
                </a:solidFill>
                <a:latin typeface="Helvetica" pitchFamily="2" charset="0"/>
                <a:sym typeface="Calibri"/>
              </a:rPr>
              <a:t>Bitwise not: </a:t>
            </a:r>
            <a:r>
              <a:rPr lang="en-RU" b="1" dirty="0">
                <a:solidFill>
                  <a:srgbClr val="7030A0"/>
                </a:solidFill>
                <a:latin typeface="Courier New" panose="02070309020205020404" pitchFamily="49" charset="0"/>
                <a:cs typeface="Courier New" panose="02070309020205020404" pitchFamily="49" charset="0"/>
                <a:sym typeface="Calibri"/>
              </a:rPr>
              <a:t>~a</a:t>
            </a:r>
            <a:endParaRPr kumimoji="0" lang="en-RU"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endParaRPr>
          </a:p>
          <a:p>
            <a:pPr hangingPunct="0"/>
            <a:endParaRPr kumimoji="0" lang="en-RU" b="1"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Binary operators</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dirty="0">
                <a:solidFill>
                  <a:schemeClr val="accent4"/>
                </a:solidFill>
                <a:latin typeface="Helvetica" pitchFamily="2" charset="0"/>
                <a:sym typeface="Calibri"/>
              </a:rPr>
              <a:t>Bitwise and: </a:t>
            </a:r>
            <a:r>
              <a:rPr lang="en-RU" b="1" dirty="0">
                <a:solidFill>
                  <a:srgbClr val="7030A0"/>
                </a:solidFill>
                <a:latin typeface="Courier New" panose="02070309020205020404" pitchFamily="49" charset="0"/>
                <a:cs typeface="Courier New" panose="02070309020205020404" pitchFamily="49" charset="0"/>
                <a:sym typeface="Calibri"/>
              </a:rPr>
              <a:t>a &amp; b</a:t>
            </a:r>
          </a:p>
          <a:p>
            <a:pPr hangingPunct="0"/>
            <a:r>
              <a:rPr lang="en-RU" dirty="0">
                <a:solidFill>
                  <a:schemeClr val="accent4"/>
                </a:solidFill>
                <a:latin typeface="Helvetica" pitchFamily="2" charset="0"/>
                <a:sym typeface="Calibri"/>
              </a:rPr>
              <a:t>Bitwise xor: </a:t>
            </a:r>
            <a:r>
              <a:rPr lang="en-RU" b="1" dirty="0">
                <a:solidFill>
                  <a:srgbClr val="7030A0"/>
                </a:solidFill>
                <a:latin typeface="Courier New" panose="02070309020205020404" pitchFamily="49" charset="0"/>
                <a:cs typeface="Courier New" panose="02070309020205020404" pitchFamily="49" charset="0"/>
                <a:sym typeface="Calibri"/>
              </a:rPr>
              <a:t>a ^ b</a:t>
            </a:r>
          </a:p>
          <a:p>
            <a:pPr hangingPunct="0"/>
            <a:r>
              <a:rPr lang="en-RU" dirty="0">
                <a:solidFill>
                  <a:schemeClr val="accent4"/>
                </a:solidFill>
                <a:latin typeface="Helvetica" pitchFamily="2" charset="0"/>
                <a:sym typeface="Calibri"/>
              </a:rPr>
              <a:t>Bitwise or: </a:t>
            </a:r>
            <a:r>
              <a:rPr lang="en-RU" b="1" dirty="0">
                <a:solidFill>
                  <a:srgbClr val="7030A0"/>
                </a:solidFill>
                <a:latin typeface="Courier New" panose="02070309020205020404" pitchFamily="49" charset="0"/>
                <a:cs typeface="Courier New" panose="02070309020205020404" pitchFamily="49" charset="0"/>
                <a:sym typeface="Calibri"/>
              </a:rPr>
              <a:t>a | b</a:t>
            </a:r>
          </a:p>
          <a:p>
            <a:pPr hangingPunct="0"/>
            <a:r>
              <a:rPr lang="en-RU" dirty="0">
                <a:solidFill>
                  <a:schemeClr val="accent4"/>
                </a:solidFill>
                <a:latin typeface="Helvetica" pitchFamily="2" charset="0"/>
                <a:sym typeface="Calibri"/>
              </a:rPr>
              <a:t>Bitwise left shift: </a:t>
            </a:r>
            <a:r>
              <a:rPr lang="en-RU" b="1" dirty="0">
                <a:solidFill>
                  <a:srgbClr val="7030A0"/>
                </a:solidFill>
                <a:latin typeface="Courier New" panose="02070309020205020404" pitchFamily="49" charset="0"/>
                <a:cs typeface="Courier New" panose="02070309020205020404" pitchFamily="49" charset="0"/>
                <a:sym typeface="Calibri"/>
              </a:rPr>
              <a:t>a &lt;&lt; b</a:t>
            </a:r>
          </a:p>
          <a:p>
            <a:pPr hangingPunct="0"/>
            <a:r>
              <a:rPr lang="en-RU" dirty="0">
                <a:solidFill>
                  <a:schemeClr val="accent4"/>
                </a:solidFill>
                <a:latin typeface="Helvetica" pitchFamily="2" charset="0"/>
                <a:sym typeface="Calibri"/>
              </a:rPr>
              <a:t>Bitwise right shift: </a:t>
            </a:r>
            <a:r>
              <a:rPr lang="en-RU" b="1" dirty="0">
                <a:solidFill>
                  <a:srgbClr val="7030A0"/>
                </a:solidFill>
                <a:latin typeface="Courier New" panose="02070309020205020404" pitchFamily="49" charset="0"/>
                <a:cs typeface="Courier New" panose="02070309020205020404" pitchFamily="49" charset="0"/>
                <a:sym typeface="Calibri"/>
              </a:rPr>
              <a:t>a &gt;&gt; b</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br>
              <a:rPr lang="en-RU" dirty="0">
                <a:solidFill>
                  <a:schemeClr val="accent4"/>
                </a:solidFill>
                <a:latin typeface="Helvetica" pitchFamily="2" charset="0"/>
                <a:sym typeface="Calibri"/>
              </a:rPr>
            </a:br>
            <a:r>
              <a:rPr lang="en-RU" dirty="0">
                <a:solidFill>
                  <a:schemeClr val="accent4"/>
                </a:solidFill>
                <a:latin typeface="Helvetica" pitchFamily="2" charset="0"/>
                <a:sym typeface="Calibri"/>
              </a:rPr>
              <a:t>Bitwise not: 3</a:t>
            </a:r>
          </a:p>
          <a:p>
            <a:pPr hangingPunct="0"/>
            <a:r>
              <a:rPr lang="en-RU" dirty="0">
                <a:solidFill>
                  <a:schemeClr val="accent4"/>
                </a:solidFill>
                <a:latin typeface="Helvetica" pitchFamily="2" charset="0"/>
                <a:sym typeface="Calibri"/>
              </a:rPr>
              <a:t>Bitwise shifts: 7</a:t>
            </a:r>
          </a:p>
          <a:p>
            <a:pPr hangingPunct="0"/>
            <a:r>
              <a:rPr lang="en-RU" dirty="0">
                <a:solidFill>
                  <a:schemeClr val="accent4"/>
                </a:solidFill>
                <a:latin typeface="Helvetica" pitchFamily="2" charset="0"/>
                <a:sym typeface="Calibri"/>
              </a:rPr>
              <a:t>Bitwise and: 11</a:t>
            </a:r>
          </a:p>
          <a:p>
            <a:pPr hangingPunct="0"/>
            <a:r>
              <a:rPr lang="en-RU" dirty="0">
                <a:solidFill>
                  <a:schemeClr val="accent4"/>
                </a:solidFill>
                <a:latin typeface="Helvetica" pitchFamily="2" charset="0"/>
                <a:sym typeface="Calibri"/>
              </a:rPr>
              <a:t>Bitwise xor: 12</a:t>
            </a:r>
          </a:p>
          <a:p>
            <a:pPr hangingPunct="0"/>
            <a:r>
              <a:rPr lang="en-RU" dirty="0">
                <a:solidFill>
                  <a:schemeClr val="accent4"/>
                </a:solidFill>
                <a:latin typeface="Helvetica" pitchFamily="2" charset="0"/>
                <a:sym typeface="Calibri"/>
              </a:rPr>
              <a:t>Bitwise or: 13</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p:txBody>
      </p:sp>
      <p:sp>
        <p:nvSpPr>
          <p:cNvPr id="4" name="TextBox 3">
            <a:extLst>
              <a:ext uri="{FF2B5EF4-FFF2-40B4-BE49-F238E27FC236}">
                <a16:creationId xmlns:a16="http://schemas.microsoft.com/office/drawing/2014/main" id="{2AC2F3B7-D198-774C-9E2B-F240A2A81682}"/>
              </a:ext>
            </a:extLst>
          </p:cNvPr>
          <p:cNvSpPr txBox="1"/>
          <p:nvPr/>
        </p:nvSpPr>
        <p:spPr>
          <a:xfrm>
            <a:off x="6096000" y="1731298"/>
            <a:ext cx="541226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theese operators are used to </a:t>
            </a:r>
            <a:r>
              <a:rPr kumimoji="0" lang="en-GB" sz="1800" b="0" i="0" u="none" strike="noStrike" cap="none" spc="0" normalizeH="0" baseline="0" dirty="0">
                <a:ln>
                  <a:noFill/>
                </a:ln>
                <a:solidFill>
                  <a:schemeClr val="accent4"/>
                </a:solidFill>
                <a:effectLst/>
                <a:uFillTx/>
                <a:latin typeface="Helvetica" pitchFamily="2" charset="0"/>
                <a:ea typeface="+mj-ea"/>
                <a:cs typeface="+mj-cs"/>
                <a:sym typeface="Calibri"/>
              </a:rPr>
              <a:t>operate with bits of the variables.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03D80726-E5DE-AE47-AB13-81D12C52CC5E}"/>
              </a:ext>
            </a:extLst>
          </p:cNvPr>
          <p:cNvSpPr txBox="1"/>
          <p:nvPr/>
        </p:nvSpPr>
        <p:spPr>
          <a:xfrm>
            <a:off x="6096000" y="2606354"/>
            <a:ext cx="5412260"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sym typeface="Calibri"/>
              </a:rPr>
              <a:t>Semantics</a:t>
            </a:r>
            <a:r>
              <a:rPr lang="en-RU" dirty="0">
                <a:solidFill>
                  <a:schemeClr val="accent4"/>
                </a:solidFill>
                <a:latin typeface="Helvetica" pitchFamily="2" charset="0"/>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b="1" dirty="0">
                <a:solidFill>
                  <a:srgbClr val="7030A0"/>
                </a:solidFill>
                <a:latin typeface="Courier New" panose="02070309020205020404" pitchFamily="49" charset="0"/>
                <a:cs typeface="Courier New" panose="02070309020205020404" pitchFamily="49" charset="0"/>
                <a:sym typeface="Calibri"/>
              </a:rPr>
              <a:t>~a</a:t>
            </a:r>
            <a:r>
              <a:rPr lang="en-RU" dirty="0">
                <a:solidFill>
                  <a:schemeClr val="accent4"/>
                </a:solidFill>
                <a:latin typeface="Helvetica" pitchFamily="2" charset="0"/>
                <a:sym typeface="Calibri"/>
              </a:rPr>
              <a:t> returns bitwise invertion of the number.</a:t>
            </a:r>
          </a:p>
          <a:p>
            <a:pPr marL="285750" indent="-285750" hangingPunct="0">
              <a:buFont typeface="Arial" panose="020B0604020202020204" pitchFamily="34" charset="0"/>
              <a:buChar char="•"/>
            </a:pPr>
            <a:r>
              <a:rPr lang="en-RU" b="1" dirty="0">
                <a:solidFill>
                  <a:srgbClr val="7030A0"/>
                </a:solidFill>
                <a:latin typeface="Courier New" panose="02070309020205020404" pitchFamily="49" charset="0"/>
                <a:cs typeface="Courier New" panose="02070309020205020404" pitchFamily="49" charset="0"/>
                <a:sym typeface="Calibri"/>
              </a:rPr>
              <a:t>a &amp; b, a | b, a ^ b</a:t>
            </a:r>
            <a:r>
              <a:rPr lang="en-RU" dirty="0">
                <a:solidFill>
                  <a:schemeClr val="accent4"/>
                </a:solidFill>
                <a:latin typeface="Helvetica" pitchFamily="2" charset="0"/>
                <a:sym typeface="Calibri"/>
              </a:rPr>
              <a:t> applies and, or and xor operations to the variables a and b respectively.</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RU" b="1" dirty="0">
                <a:solidFill>
                  <a:srgbClr val="7030A0"/>
                </a:solidFill>
                <a:latin typeface="Courier New" panose="02070309020205020404" pitchFamily="49" charset="0"/>
                <a:cs typeface="Courier New" panose="02070309020205020404" pitchFamily="49" charset="0"/>
                <a:sym typeface="Calibri"/>
              </a:rPr>
              <a:t>a &lt;&lt; b, a &gt;&gt; b</a:t>
            </a:r>
            <a:r>
              <a:rPr lang="en-RU" dirty="0">
                <a:solidFill>
                  <a:schemeClr val="accent4"/>
                </a:solidFill>
                <a:latin typeface="Helvetica" pitchFamily="2" charset="0"/>
                <a:sym typeface="Calibri"/>
              </a:rPr>
              <a:t> shifts the binary representation of the number a by b bites to the left and right respectively.</a:t>
            </a:r>
          </a:p>
        </p:txBody>
      </p:sp>
      <p:sp>
        <p:nvSpPr>
          <p:cNvPr id="6" name="TextBox 5">
            <a:extLst>
              <a:ext uri="{FF2B5EF4-FFF2-40B4-BE49-F238E27FC236}">
                <a16:creationId xmlns:a16="http://schemas.microsoft.com/office/drawing/2014/main" id="{C335B3B7-6D0C-924B-9413-A0FE976DE5CE}"/>
              </a:ext>
            </a:extLst>
          </p:cNvPr>
          <p:cNvSpPr txBox="1"/>
          <p:nvPr/>
        </p:nvSpPr>
        <p:spPr>
          <a:xfrm>
            <a:off x="6096000" y="4866404"/>
            <a:ext cx="5412260"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Note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a:t>
            </a:r>
            <a:r>
              <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rPr>
              <a:t>there is a compound assignment version of each </a:t>
            </a:r>
            <a:r>
              <a:rPr lang="en-US" dirty="0">
                <a:solidFill>
                  <a:schemeClr val="accent4"/>
                </a:solidFill>
                <a:latin typeface="Helvetica" pitchFamily="2" charset="0"/>
                <a:ea typeface="+mj-ea"/>
                <a:cs typeface="+mj-cs"/>
                <a:sym typeface="Calibri"/>
              </a:rPr>
              <a:t>binary </a:t>
            </a:r>
            <a:r>
              <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rPr>
              <a:t>bitwise operator:</a:t>
            </a:r>
            <a:b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br>
            <a:r>
              <a:rPr lang="en-RU" b="1" dirty="0">
                <a:solidFill>
                  <a:srgbClr val="7030A0"/>
                </a:solidFill>
                <a:latin typeface="Courier New" panose="02070309020205020404" pitchFamily="49" charset="0"/>
                <a:ea typeface="+mj-ea"/>
                <a:cs typeface="Courier New" panose="02070309020205020404" pitchFamily="49" charset="0"/>
                <a:sym typeface="Calibri"/>
              </a:rPr>
              <a:t>&amp;=, ^=, |=, &lt;&lt;=, &gt;&gt;=</a:t>
            </a:r>
          </a:p>
          <a:p>
            <a:pPr hangingPunct="0"/>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Presedence</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16</a:t>
            </a:r>
          </a:p>
          <a:p>
            <a:pPr hangingPunct="0"/>
            <a:r>
              <a:rPr lang="en-US" b="1" dirty="0">
                <a:solidFill>
                  <a:schemeClr val="accent4"/>
                </a:solidFill>
                <a:latin typeface="Helvetica" pitchFamily="2" charset="0"/>
                <a:ea typeface="+mj-ea"/>
                <a:cs typeface="+mj-cs"/>
                <a:sym typeface="Calibri"/>
              </a:rPr>
              <a:t>Associativity</a:t>
            </a:r>
            <a:r>
              <a:rPr lang="en-RU" dirty="0">
                <a:solidFill>
                  <a:schemeClr val="accent4"/>
                </a:solidFill>
                <a:latin typeface="Helvetica" pitchFamily="2" charset="0"/>
                <a:ea typeface="+mj-ea"/>
                <a:cs typeface="+mj-cs"/>
                <a:sym typeface="Calibri"/>
              </a:rPr>
              <a:t>: right-to-left (same as every other assignement operator)</a:t>
            </a:r>
            <a:endPar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912301188"/>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Ternary operator</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4" y="1731298"/>
            <a:ext cx="5860793" cy="4524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Ternary operator</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b="1" dirty="0">
                <a:solidFill>
                  <a:srgbClr val="7030A0"/>
                </a:solidFill>
                <a:latin typeface="Courier New" panose="02070309020205020404" pitchFamily="49" charset="0"/>
                <a:cs typeface="Courier New" panose="02070309020205020404" pitchFamily="49" charset="0"/>
                <a:sym typeface="Calibri"/>
              </a:rPr>
              <a:t>a ? b : c</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16 (s</a:t>
            </a:r>
            <a:r>
              <a:rPr lang="en-GB" dirty="0">
                <a:solidFill>
                  <a:schemeClr val="accent4"/>
                </a:solidFill>
                <a:latin typeface="Helvetica" pitchFamily="2" charset="0"/>
                <a:sym typeface="Calibri"/>
              </a:rPr>
              <a:t>am</a:t>
            </a:r>
            <a:r>
              <a:rPr lang="en-RU" dirty="0">
                <a:solidFill>
                  <a:schemeClr val="accent4"/>
                </a:solidFill>
                <a:latin typeface="Helvetica" pitchFamily="2" charset="0"/>
                <a:sym typeface="Calibri"/>
              </a:rPr>
              <a:t>e as assignement operators)</a:t>
            </a:r>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Semantics</a:t>
            </a:r>
            <a:r>
              <a:rPr lang="en-RU" dirty="0">
                <a:solidFill>
                  <a:schemeClr val="accent4"/>
                </a:solidFill>
                <a:latin typeface="Helvetica" pitchFamily="2" charset="0"/>
                <a:sym typeface="Calibri"/>
              </a:rPr>
              <a:t>:</a:t>
            </a:r>
          </a:p>
          <a:p>
            <a:pPr marL="285750" indent="-285750" hangingPunct="0">
              <a:buFont typeface="Arial" panose="020B0604020202020204" pitchFamily="34" charset="0"/>
              <a:buChar char="•"/>
            </a:pPr>
            <a:r>
              <a:rPr lang="en-RU" b="1" dirty="0">
                <a:solidFill>
                  <a:srgbClr val="7030A0"/>
                </a:solidFill>
                <a:latin typeface="Courier New" panose="02070309020205020404" pitchFamily="49" charset="0"/>
                <a:cs typeface="Courier New" panose="02070309020205020404" pitchFamily="49" charset="0"/>
                <a:sym typeface="Calibri"/>
              </a:rPr>
              <a:t>a</a:t>
            </a:r>
            <a:r>
              <a:rPr lang="en-RU" dirty="0">
                <a:solidFill>
                  <a:schemeClr val="accent4"/>
                </a:solidFill>
                <a:latin typeface="Helvetica" pitchFamily="2" charset="0"/>
                <a:sym typeface="Calibri"/>
              </a:rPr>
              <a:t> – boolean expression</a:t>
            </a:r>
          </a:p>
          <a:p>
            <a:pPr marL="285750" indent="-285750" hangingPunct="0">
              <a:buFont typeface="Arial" panose="020B0604020202020204" pitchFamily="34" charset="0"/>
              <a:buChar char="•"/>
            </a:pPr>
            <a:r>
              <a:rPr lang="en-RU" b="1" dirty="0">
                <a:solidFill>
                  <a:srgbClr val="7030A0"/>
                </a:solidFill>
                <a:latin typeface="Courier New" panose="02070309020205020404" pitchFamily="49" charset="0"/>
                <a:cs typeface="Courier New" panose="02070309020205020404" pitchFamily="49" charset="0"/>
                <a:sym typeface="Calibri"/>
              </a:rPr>
              <a:t>b</a:t>
            </a:r>
            <a:r>
              <a:rPr lang="en-RU" dirty="0">
                <a:solidFill>
                  <a:schemeClr val="accent4"/>
                </a:solidFill>
                <a:latin typeface="Helvetica" pitchFamily="2" charset="0"/>
                <a:sym typeface="Calibri"/>
              </a:rPr>
              <a:t> and </a:t>
            </a:r>
            <a:r>
              <a:rPr lang="en-RU" b="1" dirty="0">
                <a:solidFill>
                  <a:srgbClr val="7030A0"/>
                </a:solidFill>
                <a:latin typeface="Courier New" panose="02070309020205020404" pitchFamily="49" charset="0"/>
                <a:cs typeface="Courier New" panose="02070309020205020404" pitchFamily="49" charset="0"/>
                <a:sym typeface="Calibri"/>
              </a:rPr>
              <a:t>c</a:t>
            </a:r>
            <a:r>
              <a:rPr lang="en-RU" dirty="0">
                <a:solidFill>
                  <a:schemeClr val="accent4"/>
                </a:solidFill>
                <a:latin typeface="Helvetica" pitchFamily="2" charset="0"/>
                <a:sym typeface="Calibri"/>
              </a:rPr>
              <a:t> should be of the same type (or should be convertible to the same type)</a:t>
            </a:r>
          </a:p>
          <a:p>
            <a:pPr marL="285750" indent="-285750" hangingPunct="0">
              <a:buFont typeface="Arial" panose="020B0604020202020204" pitchFamily="34" charset="0"/>
              <a:buChar char="•"/>
            </a:pPr>
            <a:r>
              <a:rPr lang="en-RU" dirty="0">
                <a:solidFill>
                  <a:schemeClr val="accent4"/>
                </a:solidFill>
                <a:latin typeface="Helvetica" pitchFamily="2" charset="0"/>
                <a:sym typeface="Calibri"/>
              </a:rPr>
              <a:t>Ternary operator returns </a:t>
            </a:r>
            <a:r>
              <a:rPr lang="en-RU" b="1" dirty="0">
                <a:solidFill>
                  <a:srgbClr val="7030A0"/>
                </a:solidFill>
                <a:latin typeface="Courier New" panose="02070309020205020404" pitchFamily="49" charset="0"/>
                <a:cs typeface="Courier New" panose="02070309020205020404" pitchFamily="49" charset="0"/>
                <a:sym typeface="Calibri"/>
              </a:rPr>
              <a:t>b</a:t>
            </a:r>
            <a:r>
              <a:rPr lang="en-RU" dirty="0">
                <a:solidFill>
                  <a:schemeClr val="accent4"/>
                </a:solidFill>
                <a:latin typeface="Helvetica" pitchFamily="2" charset="0"/>
                <a:sym typeface="Calibri"/>
              </a:rPr>
              <a:t> if a is true, otherwise </a:t>
            </a:r>
            <a:r>
              <a:rPr lang="en-RU" b="1" dirty="0">
                <a:solidFill>
                  <a:srgbClr val="7030A0"/>
                </a:solidFill>
                <a:latin typeface="Courier New" panose="02070309020205020404" pitchFamily="49" charset="0"/>
                <a:cs typeface="Courier New" panose="02070309020205020404" pitchFamily="49" charset="0"/>
                <a:sym typeface="Calibri"/>
              </a:rPr>
              <a:t>c</a:t>
            </a:r>
            <a:r>
              <a:rPr lang="en-RU" dirty="0">
                <a:solidFill>
                  <a:schemeClr val="accent4"/>
                </a:solidFill>
                <a:latin typeface="Helvetica" pitchFamily="2" charset="0"/>
                <a:sym typeface="Calibri"/>
              </a:rPr>
              <a:t>.</a:t>
            </a:r>
          </a:p>
          <a:p>
            <a:pPr marL="285750" indent="-285750" hangingPunct="0">
              <a:buFont typeface="Arial" panose="020B0604020202020204" pitchFamily="34" charset="0"/>
              <a:buChar char="•"/>
            </a:pPr>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Example:</a:t>
            </a:r>
          </a:p>
          <a:p>
            <a:pPr hangingPunct="0"/>
            <a:r>
              <a:rPr lang="en-RU" b="1" dirty="0">
                <a:solidFill>
                  <a:srgbClr val="7030A0"/>
                </a:solidFill>
                <a:latin typeface="Courier New" panose="02070309020205020404" pitchFamily="49" charset="0"/>
                <a:cs typeface="Courier New" panose="02070309020205020404" pitchFamily="49" charset="0"/>
                <a:sym typeface="Calibri"/>
              </a:rPr>
              <a:t>int a = 5;</a:t>
            </a:r>
          </a:p>
          <a:p>
            <a:pPr hangingPunct="0"/>
            <a:r>
              <a:rPr lang="en-RU" b="1" dirty="0">
                <a:solidFill>
                  <a:srgbClr val="7030A0"/>
                </a:solidFill>
                <a:latin typeface="Courier New" panose="02070309020205020404" pitchFamily="49" charset="0"/>
                <a:cs typeface="Courier New" panose="02070309020205020404" pitchFamily="49" charset="0"/>
                <a:sym typeface="Calibri"/>
              </a:rPr>
              <a:t>int b = 3;</a:t>
            </a:r>
          </a:p>
          <a:p>
            <a:pPr hangingPunct="0"/>
            <a:r>
              <a:rPr lang="en-RU" b="1" dirty="0">
                <a:solidFill>
                  <a:srgbClr val="7030A0"/>
                </a:solidFill>
                <a:latin typeface="Courier New" panose="02070309020205020404" pitchFamily="49" charset="0"/>
                <a:cs typeface="Courier New" panose="02070309020205020404" pitchFamily="49" charset="0"/>
                <a:sym typeface="Calibri"/>
              </a:rPr>
              <a:t>int max_two = (a &gt; b) ? a : b;</a:t>
            </a:r>
          </a:p>
        </p:txBody>
      </p:sp>
    </p:spTree>
    <p:extLst>
      <p:ext uri="{BB962C8B-B14F-4D97-AF65-F5344CB8AC3E}">
        <p14:creationId xmlns:p14="http://schemas.microsoft.com/office/powerpoint/2010/main" val="63615449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Other operators</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4" y="1731298"/>
            <a:ext cx="7677237" cy="3416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C-style cast</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b="1" dirty="0">
                <a:solidFill>
                  <a:srgbClr val="7030A0"/>
                </a:solidFill>
                <a:latin typeface="Courier New" panose="02070309020205020404" pitchFamily="49" charset="0"/>
                <a:cs typeface="Courier New" panose="02070309020205020404" pitchFamily="49" charset="0"/>
                <a:sym typeface="Calibri"/>
              </a:rPr>
              <a:t>(type)</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3 (s</a:t>
            </a:r>
            <a:r>
              <a:rPr lang="en-GB" dirty="0">
                <a:solidFill>
                  <a:schemeClr val="accent4"/>
                </a:solidFill>
                <a:latin typeface="Helvetica" pitchFamily="2" charset="0"/>
                <a:sym typeface="Calibri"/>
              </a:rPr>
              <a:t>am</a:t>
            </a:r>
            <a:r>
              <a:rPr lang="en-RU" dirty="0">
                <a:solidFill>
                  <a:schemeClr val="accent4"/>
                </a:solidFill>
                <a:latin typeface="Helvetica" pitchFamily="2" charset="0"/>
                <a:sym typeface="Calibri"/>
              </a:rPr>
              <a:t>e as assignement operators)</a:t>
            </a:r>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right-to-left</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Semantics</a:t>
            </a:r>
            <a:r>
              <a:rPr lang="en-RU" dirty="0">
                <a:solidFill>
                  <a:schemeClr val="accent4"/>
                </a:solidFill>
                <a:latin typeface="Helvetica" pitchFamily="2" charset="0"/>
                <a:sym typeface="Calibri"/>
              </a:rPr>
              <a:t>:</a:t>
            </a:r>
          </a:p>
          <a:p>
            <a:pPr marL="285750" indent="-285750" hangingPunct="0">
              <a:buFont typeface="Arial" panose="020B0604020202020204" pitchFamily="34" charset="0"/>
              <a:buChar char="•"/>
            </a:pPr>
            <a:r>
              <a:rPr lang="en-RU" dirty="0">
                <a:solidFill>
                  <a:schemeClr val="accent4"/>
                </a:solidFill>
                <a:latin typeface="Helvetica" pitchFamily="2" charset="0"/>
                <a:sym typeface="Calibri"/>
              </a:rPr>
              <a:t>casts expression to the given type</a:t>
            </a:r>
          </a:p>
          <a:p>
            <a:pPr marL="285750" indent="-285750" hangingPunct="0">
              <a:buFont typeface="Arial" panose="020B0604020202020204" pitchFamily="34" charset="0"/>
              <a:buChar char="•"/>
            </a:pPr>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Example:</a:t>
            </a:r>
          </a:p>
          <a:p>
            <a:pPr hangingPunct="0"/>
            <a:r>
              <a:rPr lang="en-RU" b="1" dirty="0">
                <a:solidFill>
                  <a:srgbClr val="7030A0"/>
                </a:solidFill>
                <a:latin typeface="Courier New" panose="02070309020205020404" pitchFamily="49" charset="0"/>
                <a:cs typeface="Courier New" panose="02070309020205020404" pitchFamily="49" charset="0"/>
                <a:sym typeface="Calibri"/>
              </a:rPr>
              <a:t>unsigned short a = (unsigned short)5 + (unsigned short)true;</a:t>
            </a:r>
          </a:p>
        </p:txBody>
      </p:sp>
    </p:spTree>
    <p:extLst>
      <p:ext uri="{BB962C8B-B14F-4D97-AF65-F5344CB8AC3E}">
        <p14:creationId xmlns:p14="http://schemas.microsoft.com/office/powerpoint/2010/main" val="144722728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Scope resolution operator</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4" y="1731298"/>
            <a:ext cx="7677237" cy="2308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Scope resolution (</a:t>
            </a:r>
            <a:r>
              <a:rPr kumimoji="0" lang="en-RU" i="0" u="none" strike="noStrike" cap="none" spc="0" normalizeH="0" baseline="0" dirty="0">
                <a:ln>
                  <a:noFill/>
                </a:ln>
                <a:solidFill>
                  <a:schemeClr val="accent4"/>
                </a:solidFill>
                <a:effectLst/>
                <a:uFillTx/>
                <a:latin typeface="Helvetica" pitchFamily="2" charset="0"/>
                <a:ea typeface="+mj-ea"/>
                <a:cs typeface="+mj-cs"/>
                <a:sym typeface="Calibri"/>
              </a:rPr>
              <a:t>aka </a:t>
            </a:r>
            <a:r>
              <a:rPr kumimoji="0" lang="en-RU" i="1" u="none" strike="noStrike" cap="none" spc="0" normalizeH="0" baseline="0" dirty="0">
                <a:ln>
                  <a:noFill/>
                </a:ln>
                <a:solidFill>
                  <a:schemeClr val="accent4"/>
                </a:solidFill>
                <a:effectLst/>
                <a:uFillTx/>
                <a:latin typeface="Helvetica" pitchFamily="2" charset="0"/>
                <a:ea typeface="+mj-ea"/>
                <a:cs typeface="+mj-cs"/>
                <a:sym typeface="Calibri"/>
              </a:rPr>
              <a:t>four dots </a:t>
            </a:r>
            <a:r>
              <a:rPr kumimoji="0" lang="en-RU" i="0" u="none" strike="noStrike" cap="none" spc="0" normalizeH="0" baseline="0" dirty="0">
                <a:ln>
                  <a:noFill/>
                </a:ln>
                <a:solidFill>
                  <a:schemeClr val="accent4"/>
                </a:solidFill>
                <a:effectLst/>
                <a:uFillTx/>
                <a:latin typeface="Helvetica" pitchFamily="2" charset="0"/>
                <a:ea typeface="+mj-ea"/>
                <a:cs typeface="+mj-cs"/>
                <a:sym typeface="Calibri"/>
              </a:rPr>
              <a:t>operators</a:t>
            </a:r>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a:t>
            </a:r>
            <a:r>
              <a:rPr kumimoji="0" lang="en-RU" b="0" i="0" u="none" strike="noStrike" cap="none" spc="0" normalizeH="0" baseline="0" dirty="0">
                <a:ln>
                  <a:noFill/>
                </a:ln>
                <a:solidFill>
                  <a:schemeClr val="accent4"/>
                </a:solidFill>
                <a:effectLst/>
                <a:uFillTx/>
                <a:latin typeface="Helvetica" pitchFamily="2" charset="0"/>
                <a:ea typeface="+mj-ea"/>
                <a:cs typeface="+mj-cs"/>
                <a:sym typeface="Calibri"/>
              </a:rPr>
              <a:t>:</a:t>
            </a:r>
            <a:endParaRPr lang="en-RU" dirty="0">
              <a:solidFill>
                <a:schemeClr val="accent4"/>
              </a:solidFill>
              <a:latin typeface="Helvetica" pitchFamily="2" charset="0"/>
              <a:sym typeface="Calibri"/>
            </a:endParaRPr>
          </a:p>
          <a:p>
            <a:pPr hangingPunct="0"/>
            <a:r>
              <a:rPr lang="en-RU" b="1" dirty="0">
                <a:solidFill>
                  <a:srgbClr val="7030A0"/>
                </a:solidFill>
                <a:latin typeface="Courier New" panose="02070309020205020404" pitchFamily="49" charset="0"/>
                <a:cs typeface="Courier New" panose="02070309020205020404" pitchFamily="49" charset="0"/>
                <a:sym typeface="Calibri"/>
              </a:rPr>
              <a:t>::</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1 (</a:t>
            </a:r>
            <a:r>
              <a:rPr lang="en-US" dirty="0">
                <a:solidFill>
                  <a:schemeClr val="accent4"/>
                </a:solidFill>
                <a:latin typeface="Helvetica" pitchFamily="2" charset="0"/>
                <a:sym typeface="Calibri"/>
              </a:rPr>
              <a:t>highest possible</a:t>
            </a:r>
            <a:r>
              <a:rPr lang="en-RU" dirty="0">
                <a:solidFill>
                  <a:schemeClr val="accent4"/>
                </a:solidFill>
                <a:latin typeface="Helvetica" pitchFamily="2" charset="0"/>
                <a:sym typeface="Calibri"/>
              </a:rPr>
              <a:t>)</a:t>
            </a:r>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Example:</a:t>
            </a:r>
          </a:p>
          <a:p>
            <a:pPr hangingPunct="0"/>
            <a:r>
              <a:rPr lang="en-RU" b="1" dirty="0">
                <a:solidFill>
                  <a:srgbClr val="7030A0"/>
                </a:solidFill>
                <a:latin typeface="Courier New" panose="02070309020205020404" pitchFamily="49" charset="0"/>
                <a:cs typeface="Courier New" panose="02070309020205020404" pitchFamily="49" charset="0"/>
                <a:sym typeface="Calibri"/>
              </a:rPr>
              <a:t>std::cout &lt;&lt; … &lt;&lt; std::endl;</a:t>
            </a:r>
          </a:p>
        </p:txBody>
      </p:sp>
    </p:spTree>
    <p:extLst>
      <p:ext uri="{BB962C8B-B14F-4D97-AF65-F5344CB8AC3E}">
        <p14:creationId xmlns:p14="http://schemas.microsoft.com/office/powerpoint/2010/main" val="3656978388"/>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Functions</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DE6A0B52-72D0-E94A-8C0C-66B1C792CF34}"/>
              </a:ext>
            </a:extLst>
          </p:cNvPr>
          <p:cNvSpPr txBox="1"/>
          <p:nvPr/>
        </p:nvSpPr>
        <p:spPr>
          <a:xfrm>
            <a:off x="1120775" y="1952368"/>
            <a:ext cx="9171932"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In C++, you can create functions in order to avoid copypaste and combine specific logic.</a:t>
            </a:r>
            <a:b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b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For example, calculation of the n-th Fibbonacci number, or calculating max of two values.</a:t>
            </a:r>
          </a:p>
        </p:txBody>
      </p:sp>
      <p:pic>
        <p:nvPicPr>
          <p:cNvPr id="5" name="Picture 4">
            <a:extLst>
              <a:ext uri="{FF2B5EF4-FFF2-40B4-BE49-F238E27FC236}">
                <a16:creationId xmlns:a16="http://schemas.microsoft.com/office/drawing/2014/main" id="{67965E9E-549A-4C3D-E8DE-96EAF3258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0380" y="4142815"/>
            <a:ext cx="7772400" cy="1446937"/>
          </a:xfrm>
          <a:prstGeom prst="rect">
            <a:avLst/>
          </a:prstGeom>
        </p:spPr>
      </p:pic>
      <p:sp>
        <p:nvSpPr>
          <p:cNvPr id="6" name="Right Brace 5">
            <a:extLst>
              <a:ext uri="{FF2B5EF4-FFF2-40B4-BE49-F238E27FC236}">
                <a16:creationId xmlns:a16="http://schemas.microsoft.com/office/drawing/2014/main" id="{A39C4301-88D4-2EED-D5FE-B1ABA2D701F9}"/>
              </a:ext>
            </a:extLst>
          </p:cNvPr>
          <p:cNvSpPr/>
          <p:nvPr/>
        </p:nvSpPr>
        <p:spPr>
          <a:xfrm rot="16200000">
            <a:off x="4673239" y="2938437"/>
            <a:ext cx="285008" cy="1763486"/>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U"/>
          </a:p>
        </p:txBody>
      </p:sp>
      <p:sp>
        <p:nvSpPr>
          <p:cNvPr id="8" name="Right Brace 7">
            <a:extLst>
              <a:ext uri="{FF2B5EF4-FFF2-40B4-BE49-F238E27FC236}">
                <a16:creationId xmlns:a16="http://schemas.microsoft.com/office/drawing/2014/main" id="{E3A6DBCE-28B4-581F-7D2D-341331E9F556}"/>
              </a:ext>
            </a:extLst>
          </p:cNvPr>
          <p:cNvSpPr/>
          <p:nvPr/>
        </p:nvSpPr>
        <p:spPr>
          <a:xfrm rot="16200000">
            <a:off x="2225762" y="3602295"/>
            <a:ext cx="285008" cy="4357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U"/>
          </a:p>
        </p:txBody>
      </p:sp>
      <p:sp>
        <p:nvSpPr>
          <p:cNvPr id="10" name="Right Brace 9">
            <a:extLst>
              <a:ext uri="{FF2B5EF4-FFF2-40B4-BE49-F238E27FC236}">
                <a16:creationId xmlns:a16="http://schemas.microsoft.com/office/drawing/2014/main" id="{99F89DE3-DBA8-6146-F314-EB078F7531D1}"/>
              </a:ext>
            </a:extLst>
          </p:cNvPr>
          <p:cNvSpPr/>
          <p:nvPr/>
        </p:nvSpPr>
        <p:spPr>
          <a:xfrm rot="16200000">
            <a:off x="3126804" y="3375177"/>
            <a:ext cx="285008" cy="89000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U"/>
          </a:p>
        </p:txBody>
      </p:sp>
      <p:sp>
        <p:nvSpPr>
          <p:cNvPr id="12" name="Right Brace 11">
            <a:extLst>
              <a:ext uri="{FF2B5EF4-FFF2-40B4-BE49-F238E27FC236}">
                <a16:creationId xmlns:a16="http://schemas.microsoft.com/office/drawing/2014/main" id="{80F9D370-2376-8F2C-1885-0703B4B793F0}"/>
              </a:ext>
            </a:extLst>
          </p:cNvPr>
          <p:cNvSpPr/>
          <p:nvPr/>
        </p:nvSpPr>
        <p:spPr>
          <a:xfrm rot="10800000">
            <a:off x="1555967" y="4503011"/>
            <a:ext cx="222662" cy="73627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RU"/>
          </a:p>
        </p:txBody>
      </p:sp>
      <p:sp>
        <p:nvSpPr>
          <p:cNvPr id="13" name="TextBox 12">
            <a:extLst>
              <a:ext uri="{FF2B5EF4-FFF2-40B4-BE49-F238E27FC236}">
                <a16:creationId xmlns:a16="http://schemas.microsoft.com/office/drawing/2014/main" id="{96BD1052-CDCF-87EB-6777-47D65EEC7395}"/>
              </a:ext>
            </a:extLst>
          </p:cNvPr>
          <p:cNvSpPr txBox="1"/>
          <p:nvPr/>
        </p:nvSpPr>
        <p:spPr>
          <a:xfrm>
            <a:off x="4267260" y="3312880"/>
            <a:ext cx="10969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arguments</a:t>
            </a:r>
          </a:p>
        </p:txBody>
      </p:sp>
      <p:sp>
        <p:nvSpPr>
          <p:cNvPr id="14" name="TextBox 13">
            <a:extLst>
              <a:ext uri="{FF2B5EF4-FFF2-40B4-BE49-F238E27FC236}">
                <a16:creationId xmlns:a16="http://schemas.microsoft.com/office/drawing/2014/main" id="{74E21F97-1208-6C2F-A430-5A217760B8D0}"/>
              </a:ext>
            </a:extLst>
          </p:cNvPr>
          <p:cNvSpPr txBox="1"/>
          <p:nvPr/>
        </p:nvSpPr>
        <p:spPr>
          <a:xfrm>
            <a:off x="2942923" y="3308345"/>
            <a:ext cx="6253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name</a:t>
            </a:r>
          </a:p>
        </p:txBody>
      </p:sp>
      <p:sp>
        <p:nvSpPr>
          <p:cNvPr id="16" name="TextBox 15">
            <a:extLst>
              <a:ext uri="{FF2B5EF4-FFF2-40B4-BE49-F238E27FC236}">
                <a16:creationId xmlns:a16="http://schemas.microsoft.com/office/drawing/2014/main" id="{B24D02F3-3625-AA45-C022-889DC28923BD}"/>
              </a:ext>
            </a:extLst>
          </p:cNvPr>
          <p:cNvSpPr txBox="1"/>
          <p:nvPr/>
        </p:nvSpPr>
        <p:spPr>
          <a:xfrm>
            <a:off x="1727915" y="3308345"/>
            <a:ext cx="115569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return type</a:t>
            </a:r>
          </a:p>
        </p:txBody>
      </p:sp>
      <p:sp>
        <p:nvSpPr>
          <p:cNvPr id="17" name="TextBox 16">
            <a:extLst>
              <a:ext uri="{FF2B5EF4-FFF2-40B4-BE49-F238E27FC236}">
                <a16:creationId xmlns:a16="http://schemas.microsoft.com/office/drawing/2014/main" id="{BD1E2D6E-C20F-7EDB-BE88-6C011DDA35EB}"/>
              </a:ext>
            </a:extLst>
          </p:cNvPr>
          <p:cNvSpPr txBox="1"/>
          <p:nvPr/>
        </p:nvSpPr>
        <p:spPr>
          <a:xfrm rot="16200000">
            <a:off x="605250" y="4681617"/>
            <a:ext cx="14003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mj-lt"/>
                <a:ea typeface="+mj-ea"/>
                <a:cs typeface="+mj-cs"/>
                <a:sym typeface="Calibri"/>
              </a:rPr>
              <a:t>function body</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194267386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latin typeface="Helvetica" pitchFamily="2" charset="0"/>
              </a:rPr>
              <a:t>Program structure</a:t>
            </a:r>
            <a:endParaRPr lang="ru-RU" dirty="0">
              <a:solidFill>
                <a:schemeClr val="accent4"/>
              </a:solidFill>
              <a:latin typeface="Helvetica" pitchFamily="2" charset="0"/>
            </a:endParaRPr>
          </a:p>
        </p:txBody>
      </p:sp>
      <p:sp>
        <p:nvSpPr>
          <p:cNvPr id="7" name="Rectangle 3"/>
          <p:cNvSpPr>
            <a:spLocks noChangeArrowheads="1"/>
          </p:cNvSpPr>
          <p:nvPr/>
        </p:nvSpPr>
        <p:spPr bwMode="auto">
          <a:xfrm>
            <a:off x="1120774" y="1674674"/>
            <a:ext cx="9726295"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A program is a sequence of instructions</a:t>
            </a: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A C++ program must have a main function.</a:t>
            </a:r>
            <a:endParaRPr lang="ru-RU"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Before the program code, you can specify header files.</a:t>
            </a:r>
            <a:br>
              <a:rPr lang="ru-RU" dirty="0">
                <a:solidFill>
                  <a:schemeClr val="accent4"/>
                </a:solidFill>
                <a:latin typeface="Helvetica" pitchFamily="2" charset="0"/>
              </a:rPr>
            </a:br>
            <a:r>
              <a:rPr lang="en-GB" dirty="0">
                <a:solidFill>
                  <a:schemeClr val="accent4"/>
                </a:solidFill>
                <a:latin typeface="Helvetica" pitchFamily="2" charset="0"/>
              </a:rPr>
              <a:t>Example: </a:t>
            </a:r>
            <a:r>
              <a:rPr lang="en-GB" b="1" dirty="0">
                <a:solidFill>
                  <a:srgbClr val="7030A0"/>
                </a:solidFill>
                <a:latin typeface="Courier New" panose="02070309020205020404" pitchFamily="49" charset="0"/>
                <a:cs typeface="Courier New" panose="02070309020205020404" pitchFamily="49" charset="0"/>
              </a:rPr>
              <a:t>#include &lt;iostream&gt;</a:t>
            </a:r>
            <a:endParaRPr lang="ru-RU" b="1" dirty="0">
              <a:solidFill>
                <a:srgbClr val="7030A0"/>
              </a:solidFill>
              <a:latin typeface="Courier New" panose="02070309020205020404" pitchFamily="49" charset="0"/>
              <a:cs typeface="Courier New" panose="02070309020205020404" pitchFamily="49" charset="0"/>
            </a:endParaRP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Function body "is a sequence of instructions separated by a symbol ;</a:t>
            </a: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Usually, instructions are of three types: declaration, expression, control structure</a:t>
            </a:r>
            <a:endParaRPr lang="ru-RU" dirty="0">
              <a:solidFill>
                <a:schemeClr val="accent4"/>
              </a:solidFill>
              <a:latin typeface="Helvetica" pitchFamily="2" charset="0"/>
            </a:endParaRPr>
          </a:p>
        </p:txBody>
      </p:sp>
      <p:pic>
        <p:nvPicPr>
          <p:cNvPr id="4" name="Picture 3">
            <a:extLst>
              <a:ext uri="{FF2B5EF4-FFF2-40B4-BE49-F238E27FC236}">
                <a16:creationId xmlns:a16="http://schemas.microsoft.com/office/drawing/2014/main" id="{58E7AF30-B418-A741-A0A5-02B8358CF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1050" y="3973010"/>
            <a:ext cx="5549900" cy="2209800"/>
          </a:xfrm>
          <a:prstGeom prst="rect">
            <a:avLst/>
          </a:prstGeom>
        </p:spPr>
      </p:pic>
    </p:spTree>
    <p:extLst>
      <p:ext uri="{BB962C8B-B14F-4D97-AF65-F5344CB8AC3E}">
        <p14:creationId xmlns:p14="http://schemas.microsoft.com/office/powerpoint/2010/main" val="3893799653"/>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Operator function call</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DE6A0B52-72D0-E94A-8C0C-66B1C792CF34}"/>
              </a:ext>
            </a:extLst>
          </p:cNvPr>
          <p:cNvSpPr txBox="1"/>
          <p:nvPr/>
        </p:nvSpPr>
        <p:spPr>
          <a:xfrm>
            <a:off x="1120775" y="1952368"/>
            <a:ext cx="7889337"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chemeClr val="accent4"/>
                </a:solidFill>
                <a:latin typeface="Helvetica" pitchFamily="2" charset="0"/>
              </a:rPr>
              <a:t>In order to call your function, you should use operator function call:</a:t>
            </a:r>
          </a:p>
          <a:p>
            <a:pPr hangingPunct="0"/>
            <a:endPar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US" b="1" dirty="0" err="1">
                <a:solidFill>
                  <a:srgbClr val="7030A0"/>
                </a:solidFill>
                <a:latin typeface="Courier New" panose="02070309020205020404" pitchFamily="49" charset="0"/>
                <a:ea typeface="+mj-ea"/>
                <a:cs typeface="Courier New" panose="02070309020205020404" pitchFamily="49" charset="0"/>
                <a:sym typeface="Calibri"/>
              </a:rPr>
              <a:t>func_id</a:t>
            </a:r>
            <a:r>
              <a:rPr lang="en-US" b="1" dirty="0">
                <a:solidFill>
                  <a:srgbClr val="7030A0"/>
                </a:solidFill>
                <a:latin typeface="Courier New" panose="02070309020205020404" pitchFamily="49" charset="0"/>
                <a:ea typeface="+mj-ea"/>
                <a:cs typeface="Courier New" panose="02070309020205020404" pitchFamily="49" charset="0"/>
                <a:sym typeface="Calibri"/>
              </a:rPr>
              <a:t>(arg1, arg2, …, </a:t>
            </a:r>
            <a:r>
              <a:rPr lang="en-US" b="1" dirty="0" err="1">
                <a:solidFill>
                  <a:srgbClr val="7030A0"/>
                </a:solidFill>
                <a:latin typeface="Courier New" panose="02070309020205020404" pitchFamily="49" charset="0"/>
                <a:ea typeface="+mj-ea"/>
                <a:cs typeface="Courier New" panose="02070309020205020404" pitchFamily="49" charset="0"/>
                <a:sym typeface="Calibri"/>
              </a:rPr>
              <a:t>argn</a:t>
            </a:r>
            <a:r>
              <a:rPr lang="en-US" b="1" dirty="0">
                <a:solidFill>
                  <a:srgbClr val="7030A0"/>
                </a:solidFill>
                <a:latin typeface="Courier New" panose="02070309020205020404" pitchFamily="49" charset="0"/>
                <a:ea typeface="+mj-ea"/>
                <a:cs typeface="Courier New" panose="02070309020205020404" pitchFamily="49" charset="0"/>
                <a:sym typeface="Calibri"/>
              </a:rPr>
              <a:t>);</a:t>
            </a:r>
          </a:p>
          <a:p>
            <a:pPr hangingPunct="0"/>
            <a:endParaRPr kumimoji="0" lang="en-US" sz="1800"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2</a:t>
            </a: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a:p>
            <a:pPr hangingPunct="0"/>
            <a:endParaRPr lang="en-RU" dirty="0">
              <a:solidFill>
                <a:schemeClr val="accent4"/>
              </a:solidFill>
              <a:latin typeface="Helvetica" pitchFamily="2" charset="0"/>
              <a:sym typeface="Calibri"/>
            </a:endParaRPr>
          </a:p>
          <a:p>
            <a:pPr hangingPunct="0"/>
            <a:endParaRPr lang="en-RU" b="1" dirty="0">
              <a:solidFill>
                <a:schemeClr val="accent4"/>
              </a:solidFill>
              <a:latin typeface="Helvetica" pitchFamily="2" charset="0"/>
              <a:sym typeface="Calibri"/>
            </a:endParaRP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Note</a:t>
            </a:r>
            <a:r>
              <a:rPr lang="en-RU" dirty="0">
                <a:solidFill>
                  <a:schemeClr val="accent4"/>
                </a:solidFill>
                <a:latin typeface="Helvetica" pitchFamily="2" charset="0"/>
                <a:sym typeface="Calibri"/>
              </a:rPr>
              <a:t>:</a:t>
            </a:r>
          </a:p>
          <a:p>
            <a:pPr hangingPunct="0"/>
            <a:r>
              <a:rPr lang="en-RU" dirty="0">
                <a:solidFill>
                  <a:schemeClr val="accent4"/>
                </a:solidFill>
                <a:latin typeface="Helvetica" pitchFamily="2" charset="0"/>
                <a:sym typeface="Calibri"/>
              </a:rPr>
              <a:t>arguments are not guaranteed to be calculated sequentially from left to right!</a:t>
            </a:r>
          </a:p>
        </p:txBody>
      </p:sp>
    </p:spTree>
    <p:extLst>
      <p:ext uri="{BB962C8B-B14F-4D97-AF65-F5344CB8AC3E}">
        <p14:creationId xmlns:p14="http://schemas.microsoft.com/office/powerpoint/2010/main" val="1840347498"/>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Recursion</a:t>
            </a:r>
            <a:endParaRPr lang="ru-RU" dirty="0">
              <a:solidFill>
                <a:schemeClr val="accent4"/>
              </a:solidFill>
              <a:latin typeface="Helvetica" pitchFamily="2" charset="0"/>
            </a:endParaRPr>
          </a:p>
        </p:txBody>
      </p:sp>
      <p:sp>
        <p:nvSpPr>
          <p:cNvPr id="7" name="TextBox 6">
            <a:extLst>
              <a:ext uri="{FF2B5EF4-FFF2-40B4-BE49-F238E27FC236}">
                <a16:creationId xmlns:a16="http://schemas.microsoft.com/office/drawing/2014/main" id="{DE6A0B52-72D0-E94A-8C0C-66B1C792CF34}"/>
              </a:ext>
            </a:extLst>
          </p:cNvPr>
          <p:cNvSpPr txBox="1"/>
          <p:nvPr/>
        </p:nvSpPr>
        <p:spPr>
          <a:xfrm>
            <a:off x="1120775" y="1952368"/>
            <a:ext cx="49782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chemeClr val="accent4"/>
                </a:solidFill>
                <a:latin typeface="Helvetica" pitchFamily="2" charset="0"/>
              </a:rPr>
              <a:t>In C++, </a:t>
            </a:r>
            <a:r>
              <a:rPr lang="en-GB" dirty="0">
                <a:solidFill>
                  <a:schemeClr val="accent4"/>
                </a:solidFill>
                <a:latin typeface="Helvetica" pitchFamily="2" charset="0"/>
              </a:rPr>
              <a:t>you can call a function from within itself:</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3" name="Picture 2">
            <a:extLst>
              <a:ext uri="{FF2B5EF4-FFF2-40B4-BE49-F238E27FC236}">
                <a16:creationId xmlns:a16="http://schemas.microsoft.com/office/drawing/2014/main" id="{9E178F75-CAF5-284D-B66A-7B6965A5E7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908300"/>
            <a:ext cx="5829300" cy="1041400"/>
          </a:xfrm>
          <a:prstGeom prst="rect">
            <a:avLst/>
          </a:prstGeom>
        </p:spPr>
      </p:pic>
      <p:pic>
        <p:nvPicPr>
          <p:cNvPr id="5" name="Picture 4">
            <a:extLst>
              <a:ext uri="{FF2B5EF4-FFF2-40B4-BE49-F238E27FC236}">
                <a16:creationId xmlns:a16="http://schemas.microsoft.com/office/drawing/2014/main" id="{E8CDBAEC-BA74-E445-89DC-DAD0A2EE65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4698291"/>
            <a:ext cx="7721600" cy="1092200"/>
          </a:xfrm>
          <a:prstGeom prst="rect">
            <a:avLst/>
          </a:prstGeom>
        </p:spPr>
      </p:pic>
    </p:spTree>
    <p:extLst>
      <p:ext uri="{BB962C8B-B14F-4D97-AF65-F5344CB8AC3E}">
        <p14:creationId xmlns:p14="http://schemas.microsoft.com/office/powerpoint/2010/main" val="350939088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Function declaration</a:t>
            </a:r>
            <a:endParaRPr lang="ru-RU" dirty="0">
              <a:solidFill>
                <a:schemeClr val="accent4"/>
              </a:solidFill>
              <a:latin typeface="Helvetica" pitchFamily="2" charset="0"/>
            </a:endParaRPr>
          </a:p>
        </p:txBody>
      </p:sp>
      <p:pic>
        <p:nvPicPr>
          <p:cNvPr id="8" name="Picture 7">
            <a:extLst>
              <a:ext uri="{FF2B5EF4-FFF2-40B4-BE49-F238E27FC236}">
                <a16:creationId xmlns:a16="http://schemas.microsoft.com/office/drawing/2014/main" id="{4648798E-6FA5-904D-A63A-019B242E5A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550125"/>
            <a:ext cx="7804124" cy="3220479"/>
          </a:xfrm>
          <a:prstGeom prst="rect">
            <a:avLst/>
          </a:prstGeom>
        </p:spPr>
      </p:pic>
      <p:sp>
        <p:nvSpPr>
          <p:cNvPr id="10" name="TextBox 9">
            <a:extLst>
              <a:ext uri="{FF2B5EF4-FFF2-40B4-BE49-F238E27FC236}">
                <a16:creationId xmlns:a16="http://schemas.microsoft.com/office/drawing/2014/main" id="{E90983C0-351D-C140-AE8B-48029E112469}"/>
              </a:ext>
            </a:extLst>
          </p:cNvPr>
          <p:cNvSpPr txBox="1"/>
          <p:nvPr/>
        </p:nvSpPr>
        <p:spPr>
          <a:xfrm>
            <a:off x="1173892" y="2038865"/>
            <a:ext cx="356122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latin typeface="Helvetica" pitchFamily="2" charset="0"/>
              </a:rPr>
              <a:t>How to you compile this code =( ?</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03309325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Function declaration</a:t>
            </a:r>
            <a:endParaRPr lang="ru-RU" dirty="0">
              <a:solidFill>
                <a:schemeClr val="accent4"/>
              </a:solidFill>
              <a:latin typeface="Helvetica" pitchFamily="2" charset="0"/>
            </a:endParaRPr>
          </a:p>
        </p:txBody>
      </p:sp>
      <p:sp>
        <p:nvSpPr>
          <p:cNvPr id="10" name="TextBox 9">
            <a:extLst>
              <a:ext uri="{FF2B5EF4-FFF2-40B4-BE49-F238E27FC236}">
                <a16:creationId xmlns:a16="http://schemas.microsoft.com/office/drawing/2014/main" id="{E90983C0-351D-C140-AE8B-48029E112469}"/>
              </a:ext>
            </a:extLst>
          </p:cNvPr>
          <p:cNvSpPr txBox="1"/>
          <p:nvPr/>
        </p:nvSpPr>
        <p:spPr>
          <a:xfrm>
            <a:off x="1173891" y="1890584"/>
            <a:ext cx="42729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latin typeface="Helvetica" pitchFamily="2" charset="0"/>
              </a:rPr>
              <a:t>Solution: predeclare the second function:</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3" name="Picture 2">
            <a:extLst>
              <a:ext uri="{FF2B5EF4-FFF2-40B4-BE49-F238E27FC236}">
                <a16:creationId xmlns:a16="http://schemas.microsoft.com/office/drawing/2014/main" id="{B029E8EA-DC91-E94C-9AEE-4177C5053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91" y="2408195"/>
            <a:ext cx="7085181" cy="3745470"/>
          </a:xfrm>
          <a:prstGeom prst="rect">
            <a:avLst/>
          </a:prstGeom>
        </p:spPr>
      </p:pic>
    </p:spTree>
    <p:extLst>
      <p:ext uri="{BB962C8B-B14F-4D97-AF65-F5344CB8AC3E}">
        <p14:creationId xmlns:p14="http://schemas.microsoft.com/office/powerpoint/2010/main" val="86601411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Declaration vs definition</a:t>
            </a:r>
            <a:endParaRPr lang="ru-RU" dirty="0">
              <a:solidFill>
                <a:schemeClr val="accent4"/>
              </a:solidFill>
              <a:latin typeface="Helvetica" pitchFamily="2" charset="0"/>
            </a:endParaRPr>
          </a:p>
        </p:txBody>
      </p:sp>
      <p:sp>
        <p:nvSpPr>
          <p:cNvPr id="10" name="TextBox 9">
            <a:extLst>
              <a:ext uri="{FF2B5EF4-FFF2-40B4-BE49-F238E27FC236}">
                <a16:creationId xmlns:a16="http://schemas.microsoft.com/office/drawing/2014/main" id="{E90983C0-351D-C140-AE8B-48029E112469}"/>
              </a:ext>
            </a:extLst>
          </p:cNvPr>
          <p:cNvSpPr txBox="1"/>
          <p:nvPr/>
        </p:nvSpPr>
        <p:spPr>
          <a:xfrm>
            <a:off x="1173891" y="1890584"/>
            <a:ext cx="75943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latin typeface="Helvetica" pitchFamily="2" charset="0"/>
              </a:rPr>
              <a:t>Function can be declared multiple times, but should be defined only once!</a:t>
            </a:r>
          </a:p>
        </p:txBody>
      </p:sp>
      <p:pic>
        <p:nvPicPr>
          <p:cNvPr id="3" name="Picture 2">
            <a:extLst>
              <a:ext uri="{FF2B5EF4-FFF2-40B4-BE49-F238E27FC236}">
                <a16:creationId xmlns:a16="http://schemas.microsoft.com/office/drawing/2014/main" id="{F30DD7DF-0BD2-1CD0-F45C-E58DC2278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891" y="2971092"/>
            <a:ext cx="4608945" cy="2814115"/>
          </a:xfrm>
          <a:prstGeom prst="rect">
            <a:avLst/>
          </a:prstGeom>
        </p:spPr>
      </p:pic>
      <p:cxnSp>
        <p:nvCxnSpPr>
          <p:cNvPr id="6" name="Straight Arrow Connector 5">
            <a:extLst>
              <a:ext uri="{FF2B5EF4-FFF2-40B4-BE49-F238E27FC236}">
                <a16:creationId xmlns:a16="http://schemas.microsoft.com/office/drawing/2014/main" id="{AEA9AC06-F3F5-A28B-55F7-7236580103FE}"/>
              </a:ext>
            </a:extLst>
          </p:cNvPr>
          <p:cNvCxnSpPr/>
          <p:nvPr/>
        </p:nvCxnSpPr>
        <p:spPr>
          <a:xfrm flipH="1">
            <a:off x="6095999" y="3170711"/>
            <a:ext cx="18367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8CAA24C1-A862-11D2-2DD3-BB7EC71516B6}"/>
              </a:ext>
            </a:extLst>
          </p:cNvPr>
          <p:cNvCxnSpPr/>
          <p:nvPr/>
        </p:nvCxnSpPr>
        <p:spPr>
          <a:xfrm flipH="1">
            <a:off x="6096000" y="4724399"/>
            <a:ext cx="18367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E5A98680-4C73-1CE6-3F4C-20FC9FB2005E}"/>
              </a:ext>
            </a:extLst>
          </p:cNvPr>
          <p:cNvSpPr txBox="1"/>
          <p:nvPr/>
        </p:nvSpPr>
        <p:spPr>
          <a:xfrm>
            <a:off x="8245878" y="2986046"/>
            <a:ext cx="116910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Declaration</a:t>
            </a:r>
          </a:p>
        </p:txBody>
      </p:sp>
      <p:sp>
        <p:nvSpPr>
          <p:cNvPr id="11" name="TextBox 10">
            <a:extLst>
              <a:ext uri="{FF2B5EF4-FFF2-40B4-BE49-F238E27FC236}">
                <a16:creationId xmlns:a16="http://schemas.microsoft.com/office/drawing/2014/main" id="{8BD24835-FDB6-6303-7263-DF4ECDB92E4D}"/>
              </a:ext>
            </a:extLst>
          </p:cNvPr>
          <p:cNvSpPr txBox="1"/>
          <p:nvPr/>
        </p:nvSpPr>
        <p:spPr>
          <a:xfrm>
            <a:off x="8245878" y="4539734"/>
            <a:ext cx="102002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Definition</a:t>
            </a:r>
          </a:p>
        </p:txBody>
      </p:sp>
    </p:spTree>
    <p:extLst>
      <p:ext uri="{BB962C8B-B14F-4D97-AF65-F5344CB8AC3E}">
        <p14:creationId xmlns:p14="http://schemas.microsoft.com/office/powerpoint/2010/main" val="624890727"/>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Comma operator</a:t>
            </a:r>
            <a:endParaRPr lang="ru-RU" dirty="0">
              <a:solidFill>
                <a:schemeClr val="accent4"/>
              </a:solidFill>
              <a:latin typeface="Helvetica" pitchFamily="2" charset="0"/>
            </a:endParaRPr>
          </a:p>
        </p:txBody>
      </p:sp>
      <p:sp>
        <p:nvSpPr>
          <p:cNvPr id="5" name="TextBox 4">
            <a:extLst>
              <a:ext uri="{FF2B5EF4-FFF2-40B4-BE49-F238E27FC236}">
                <a16:creationId xmlns:a16="http://schemas.microsoft.com/office/drawing/2014/main" id="{D684EAD3-1201-6B41-90A2-4F3158059D60}"/>
              </a:ext>
            </a:extLst>
          </p:cNvPr>
          <p:cNvSpPr txBox="1"/>
          <p:nvPr/>
        </p:nvSpPr>
        <p:spPr>
          <a:xfrm>
            <a:off x="1120775" y="1731298"/>
            <a:ext cx="4975226" cy="2862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kumimoji="0" lang="en-RU" b="1" i="0" u="none" strike="noStrike" cap="none" spc="0" normalizeH="0" baseline="0" dirty="0">
                <a:ln>
                  <a:noFill/>
                </a:ln>
                <a:solidFill>
                  <a:schemeClr val="accent4"/>
                </a:solidFill>
                <a:effectLst/>
                <a:uFillTx/>
                <a:latin typeface="Helvetica" pitchFamily="2" charset="0"/>
                <a:ea typeface="+mj-ea"/>
                <a:cs typeface="+mj-cs"/>
                <a:sym typeface="Calibri"/>
              </a:rPr>
              <a:t>Comma operator:</a:t>
            </a:r>
          </a:p>
          <a:p>
            <a:pPr hangingPunct="0"/>
            <a:r>
              <a:rPr lang="en-RU" b="1" dirty="0">
                <a:solidFill>
                  <a:srgbClr val="7030A0"/>
                </a:solidFill>
                <a:latin typeface="Courier New" panose="02070309020205020404" pitchFamily="49" charset="0"/>
                <a:cs typeface="Courier New" panose="02070309020205020404" pitchFamily="49" charset="0"/>
                <a:sym typeface="Calibri"/>
              </a:rPr>
              <a:t>,</a:t>
            </a:r>
          </a:p>
          <a:p>
            <a:pPr hangingPunct="0"/>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Presedence:</a:t>
            </a:r>
            <a:r>
              <a:rPr lang="en-RU" dirty="0">
                <a:solidFill>
                  <a:schemeClr val="accent4"/>
                </a:solidFill>
                <a:latin typeface="Helvetica" pitchFamily="2" charset="0"/>
                <a:sym typeface="Calibri"/>
              </a:rPr>
              <a:t> 17 (</a:t>
            </a:r>
            <a:r>
              <a:rPr lang="en-US" dirty="0">
                <a:solidFill>
                  <a:schemeClr val="accent4"/>
                </a:solidFill>
                <a:latin typeface="Helvetica" pitchFamily="2" charset="0"/>
                <a:sym typeface="Calibri"/>
              </a:rPr>
              <a:t>lowest possible</a:t>
            </a:r>
            <a:r>
              <a:rPr lang="en-RU" dirty="0">
                <a:solidFill>
                  <a:schemeClr val="accent4"/>
                </a:solidFill>
                <a:latin typeface="Helvetica" pitchFamily="2" charset="0"/>
                <a:sym typeface="Calibri"/>
              </a:rPr>
              <a:t>)</a:t>
            </a:r>
            <a:endParaRPr lang="en-RU" b="1"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Associativy: </a:t>
            </a:r>
            <a:r>
              <a:rPr lang="en-RU" dirty="0">
                <a:solidFill>
                  <a:schemeClr val="accent4"/>
                </a:solidFill>
                <a:latin typeface="Helvetica" pitchFamily="2" charset="0"/>
                <a:sym typeface="Calibri"/>
              </a:rPr>
              <a:t>left-to-right</a:t>
            </a:r>
          </a:p>
          <a:p>
            <a:pPr hangingPunct="0"/>
            <a:endParaRPr lang="en-RU" dirty="0">
              <a:solidFill>
                <a:schemeClr val="accent4"/>
              </a:solidFill>
              <a:latin typeface="Helvetica" pitchFamily="2" charset="0"/>
              <a:sym typeface="Calibri"/>
            </a:endParaRPr>
          </a:p>
          <a:p>
            <a:pPr hangingPunct="0"/>
            <a:r>
              <a:rPr lang="en-RU" b="1" dirty="0">
                <a:solidFill>
                  <a:schemeClr val="accent4"/>
                </a:solidFill>
                <a:latin typeface="Helvetica" pitchFamily="2" charset="0"/>
                <a:sym typeface="Calibri"/>
              </a:rPr>
              <a:t>Usage:</a:t>
            </a:r>
          </a:p>
          <a:p>
            <a:pPr hangingPunct="0"/>
            <a:r>
              <a:rPr lang="en-RU" dirty="0">
                <a:solidFill>
                  <a:schemeClr val="accent4"/>
                </a:solidFill>
                <a:latin typeface="Helvetica" pitchFamily="2" charset="0"/>
                <a:sym typeface="Calibri"/>
              </a:rPr>
              <a:t>Calculates the left argument, then the right argument and returns the result of right argument</a:t>
            </a:r>
          </a:p>
        </p:txBody>
      </p:sp>
      <p:pic>
        <p:nvPicPr>
          <p:cNvPr id="3" name="Picture 2">
            <a:extLst>
              <a:ext uri="{FF2B5EF4-FFF2-40B4-BE49-F238E27FC236}">
                <a16:creationId xmlns:a16="http://schemas.microsoft.com/office/drawing/2014/main" id="{304DD8DA-B552-F647-8EE1-F5FEBCA13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1395" y="1522734"/>
            <a:ext cx="4979773" cy="4979773"/>
          </a:xfrm>
          <a:prstGeom prst="rect">
            <a:avLst/>
          </a:prstGeom>
        </p:spPr>
      </p:pic>
      <p:pic>
        <p:nvPicPr>
          <p:cNvPr id="6" name="Picture 5">
            <a:extLst>
              <a:ext uri="{FF2B5EF4-FFF2-40B4-BE49-F238E27FC236}">
                <a16:creationId xmlns:a16="http://schemas.microsoft.com/office/drawing/2014/main" id="{21CC85F5-33F1-C047-AEDB-AEE51F04DD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106" y="5308707"/>
            <a:ext cx="1587500" cy="1193800"/>
          </a:xfrm>
          <a:prstGeom prst="rect">
            <a:avLst/>
          </a:prstGeom>
        </p:spPr>
      </p:pic>
    </p:spTree>
    <p:extLst>
      <p:ext uri="{BB962C8B-B14F-4D97-AF65-F5344CB8AC3E}">
        <p14:creationId xmlns:p14="http://schemas.microsoft.com/office/powerpoint/2010/main" val="297450966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Logical operators vs Bitwise operators</a:t>
            </a:r>
            <a:endParaRPr lang="ru-RU" dirty="0">
              <a:solidFill>
                <a:schemeClr val="accent4"/>
              </a:solidFill>
              <a:latin typeface="Helvetica" pitchFamily="2" charset="0"/>
            </a:endParaRPr>
          </a:p>
        </p:txBody>
      </p:sp>
      <p:sp>
        <p:nvSpPr>
          <p:cNvPr id="10" name="TextBox 9">
            <a:extLst>
              <a:ext uri="{FF2B5EF4-FFF2-40B4-BE49-F238E27FC236}">
                <a16:creationId xmlns:a16="http://schemas.microsoft.com/office/drawing/2014/main" id="{03D80726-E5DE-AE47-AB13-81D12C52CC5E}"/>
              </a:ext>
            </a:extLst>
          </p:cNvPr>
          <p:cNvSpPr txBox="1"/>
          <p:nvPr/>
        </p:nvSpPr>
        <p:spPr>
          <a:xfrm>
            <a:off x="1120775" y="2056691"/>
            <a:ext cx="9726294"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Optimisations</a:t>
            </a:r>
            <a:r>
              <a:rPr lang="en-RU" dirty="0">
                <a:solidFill>
                  <a:schemeClr val="accent4"/>
                </a:solidFill>
                <a:latin typeface="Helvetica" pitchFamily="2" charset="0"/>
                <a:ea typeface="+mj-ea"/>
                <a:cs typeface="+mj-cs"/>
                <a:sym typeface="Calibri"/>
              </a:rPr>
              <a:t>:</a:t>
            </a:r>
            <a:endParaRPr lang="ru-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ru-RU" dirty="0">
              <a:solidFill>
                <a:schemeClr val="accent4"/>
              </a:solidFill>
              <a:latin typeface="Helvetica" pitchFamily="2" charset="0"/>
              <a:ea typeface="+mj-ea"/>
              <a:cs typeface="+mj-cs"/>
              <a:sym typeface="Calibri"/>
            </a:endParaRPr>
          </a:p>
          <a:p>
            <a:pPr hangingPunct="0"/>
            <a:r>
              <a:rPr lang="en-US" dirty="0">
                <a:solidFill>
                  <a:schemeClr val="accent4"/>
                </a:solidFill>
                <a:latin typeface="Helvetica" pitchFamily="2" charset="0"/>
                <a:ea typeface="+mj-ea"/>
                <a:cs typeface="+mj-cs"/>
                <a:sym typeface="Calibri"/>
              </a:rPr>
              <a:t>In the case of </a:t>
            </a:r>
            <a:r>
              <a:rPr lang="en-US" dirty="0">
                <a:solidFill>
                  <a:schemeClr val="accent4"/>
                </a:solidFill>
                <a:latin typeface="Helvetica" pitchFamily="2" charset="0"/>
                <a:sym typeface="Calibri"/>
              </a:rPr>
              <a:t>operator </a:t>
            </a:r>
            <a:r>
              <a:rPr lang="en-US" b="1" dirty="0">
                <a:solidFill>
                  <a:srgbClr val="7030A0"/>
                </a:solidFill>
                <a:latin typeface="Courier New" panose="02070309020205020404" pitchFamily="49" charset="0"/>
                <a:ea typeface="+mj-ea"/>
                <a:cs typeface="Courier New" panose="02070309020205020404" pitchFamily="49" charset="0"/>
                <a:sym typeface="Calibri"/>
              </a:rPr>
              <a:t>&amp;&amp;</a:t>
            </a:r>
            <a:r>
              <a:rPr lang="en-US" dirty="0">
                <a:solidFill>
                  <a:schemeClr val="accent4"/>
                </a:solidFill>
                <a:latin typeface="Helvetica" pitchFamily="2" charset="0"/>
                <a:ea typeface="+mj-ea"/>
                <a:cs typeface="+mj-cs"/>
                <a:sym typeface="Calibri"/>
              </a:rPr>
              <a:t>, if the first argument evaluates to false, then, the second argument isn’t getting calculated, because the result of the expression can already be predicted.</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ea typeface="+mj-ea"/>
              <a:cs typeface="+mj-cs"/>
              <a:sym typeface="Calibri"/>
            </a:endParaRPr>
          </a:p>
          <a:p>
            <a:pPr hangingPunct="0"/>
            <a:r>
              <a:rPr lang="en-US" dirty="0">
                <a:solidFill>
                  <a:schemeClr val="accent4"/>
                </a:solidFill>
                <a:latin typeface="Helvetica" pitchFamily="2" charset="0"/>
                <a:ea typeface="+mj-ea"/>
                <a:cs typeface="+mj-cs"/>
                <a:sym typeface="Calibri"/>
              </a:rPr>
              <a:t>The same rule is followed in the case of </a:t>
            </a:r>
            <a:r>
              <a:rPr lang="en-US" dirty="0">
                <a:solidFill>
                  <a:schemeClr val="accent4"/>
                </a:solidFill>
                <a:latin typeface="Helvetica" pitchFamily="2" charset="0"/>
                <a:sym typeface="Calibri"/>
              </a:rPr>
              <a:t>operator </a:t>
            </a:r>
            <a:r>
              <a:rPr lang="en-US" b="1" dirty="0">
                <a:solidFill>
                  <a:srgbClr val="7030A0"/>
                </a:solidFill>
                <a:latin typeface="Courier New" panose="02070309020205020404" pitchFamily="49" charset="0"/>
                <a:ea typeface="+mj-ea"/>
                <a:cs typeface="Courier New" panose="02070309020205020404" pitchFamily="49" charset="0"/>
                <a:sym typeface="Calibri"/>
              </a:rPr>
              <a:t>||</a:t>
            </a:r>
            <a:r>
              <a:rPr lang="en-US" dirty="0">
                <a:solidFill>
                  <a:schemeClr val="accent4"/>
                </a:solidFill>
                <a:latin typeface="Helvetica" pitchFamily="2" charset="0"/>
                <a:ea typeface="+mj-ea"/>
                <a:cs typeface="+mj-cs"/>
                <a:sym typeface="Calibri"/>
              </a:rPr>
              <a:t> if the first argument evaluates to true.</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ea typeface="+mj-ea"/>
              <a:cs typeface="+mj-cs"/>
              <a:sym typeface="Calibri"/>
            </a:endParaRPr>
          </a:p>
          <a:p>
            <a:pPr hangingPunct="0"/>
            <a:r>
              <a:rPr lang="en-US" dirty="0">
                <a:solidFill>
                  <a:schemeClr val="accent4"/>
                </a:solidFill>
                <a:latin typeface="Helvetica" pitchFamily="2" charset="0"/>
                <a:ea typeface="+mj-ea"/>
                <a:cs typeface="+mj-cs"/>
                <a:sym typeface="Calibri"/>
              </a:rPr>
              <a:t>But there is no such rule for bitwise operators </a:t>
            </a:r>
            <a:r>
              <a:rPr lang="en-US" b="1" dirty="0">
                <a:solidFill>
                  <a:srgbClr val="7030A0"/>
                </a:solidFill>
                <a:latin typeface="Courier New" panose="02070309020205020404" pitchFamily="49" charset="0"/>
                <a:ea typeface="+mj-ea"/>
                <a:cs typeface="Courier New" panose="02070309020205020404" pitchFamily="49" charset="0"/>
                <a:sym typeface="Calibri"/>
              </a:rPr>
              <a:t>|</a:t>
            </a:r>
            <a:r>
              <a:rPr lang="en-US" dirty="0">
                <a:solidFill>
                  <a:schemeClr val="accent4"/>
                </a:solidFill>
                <a:latin typeface="Helvetica" pitchFamily="2" charset="0"/>
                <a:ea typeface="+mj-ea"/>
                <a:cs typeface="+mj-cs"/>
                <a:sym typeface="Calibri"/>
              </a:rPr>
              <a:t> and </a:t>
            </a:r>
            <a:r>
              <a:rPr lang="en-US" b="1" dirty="0">
                <a:solidFill>
                  <a:srgbClr val="7030A0"/>
                </a:solidFill>
                <a:latin typeface="Courier New" panose="02070309020205020404" pitchFamily="49" charset="0"/>
                <a:cs typeface="Courier New" panose="02070309020205020404" pitchFamily="49" charset="0"/>
                <a:sym typeface="Calibri"/>
              </a:rPr>
              <a:t>&amp;</a:t>
            </a:r>
            <a:endParaRPr lang="en-US"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ea typeface="+mj-ea"/>
              <a:cs typeface="+mj-cs"/>
              <a:sym typeface="Calibri"/>
            </a:endParaRPr>
          </a:p>
          <a:p>
            <a:pPr hangingPunct="0"/>
            <a:r>
              <a:rPr lang="en-US" dirty="0">
                <a:solidFill>
                  <a:schemeClr val="accent4"/>
                </a:solidFill>
                <a:latin typeface="Helvetica" pitchFamily="2" charset="0"/>
                <a:ea typeface="+mj-ea"/>
                <a:cs typeface="+mj-cs"/>
                <a:sym typeface="Calibri"/>
              </a:rPr>
              <a:t>So, operators </a:t>
            </a:r>
            <a:r>
              <a:rPr lang="en-US" b="1" dirty="0">
                <a:solidFill>
                  <a:srgbClr val="7030A0"/>
                </a:solidFill>
                <a:latin typeface="Courier New" panose="02070309020205020404" pitchFamily="49" charset="0"/>
                <a:cs typeface="Courier New" panose="02070309020205020404" pitchFamily="49" charset="0"/>
                <a:sym typeface="Calibri"/>
              </a:rPr>
              <a:t>|</a:t>
            </a:r>
            <a:r>
              <a:rPr lang="en-US" dirty="0">
                <a:solidFill>
                  <a:schemeClr val="accent4"/>
                </a:solidFill>
                <a:latin typeface="Helvetica" pitchFamily="2" charset="0"/>
                <a:ea typeface="+mj-ea"/>
                <a:cs typeface="+mj-cs"/>
                <a:sym typeface="Calibri"/>
              </a:rPr>
              <a:t> and </a:t>
            </a:r>
            <a:r>
              <a:rPr lang="en-US" b="1" dirty="0">
                <a:solidFill>
                  <a:srgbClr val="7030A0"/>
                </a:solidFill>
                <a:latin typeface="Courier New" panose="02070309020205020404" pitchFamily="49" charset="0"/>
                <a:ea typeface="+mj-ea"/>
                <a:cs typeface="Courier New" panose="02070309020205020404" pitchFamily="49" charset="0"/>
                <a:sym typeface="Calibri"/>
              </a:rPr>
              <a:t>&amp;</a:t>
            </a:r>
            <a:r>
              <a:rPr lang="en-US" dirty="0">
                <a:solidFill>
                  <a:schemeClr val="accent4"/>
                </a:solidFill>
                <a:latin typeface="Helvetica" pitchFamily="2" charset="0"/>
                <a:ea typeface="+mj-ea"/>
                <a:cs typeface="+mj-cs"/>
                <a:sym typeface="Calibri"/>
              </a:rPr>
              <a:t> are also applicable for </a:t>
            </a:r>
            <a:r>
              <a:rPr lang="en-US" dirty="0" err="1">
                <a:solidFill>
                  <a:schemeClr val="accent4"/>
                </a:solidFill>
                <a:latin typeface="Helvetica" pitchFamily="2" charset="0"/>
                <a:ea typeface="+mj-ea"/>
                <a:cs typeface="+mj-cs"/>
                <a:sym typeface="Calibri"/>
              </a:rPr>
              <a:t>boolean</a:t>
            </a:r>
            <a:r>
              <a:rPr lang="en-US" dirty="0">
                <a:solidFill>
                  <a:schemeClr val="accent4"/>
                </a:solidFill>
                <a:latin typeface="Helvetica" pitchFamily="2" charset="0"/>
                <a:ea typeface="+mj-ea"/>
                <a:cs typeface="+mj-cs"/>
                <a:sym typeface="Calibri"/>
              </a:rPr>
              <a:t> expressions too!</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ea typeface="+mj-ea"/>
                <a:cs typeface="+mj-cs"/>
                <a:sym typeface="Calibri"/>
              </a:rPr>
              <a:t>(If  you want to force the calculation of both arguments)</a:t>
            </a:r>
            <a:endParaRPr lang="en-RU" dirty="0">
              <a:solidFill>
                <a:schemeClr val="accent4"/>
              </a:solidFill>
              <a:latin typeface="Helvetica" pitchFamily="2" charset="0"/>
              <a:sym typeface="Calibri"/>
            </a:endParaRPr>
          </a:p>
        </p:txBody>
      </p:sp>
    </p:spTree>
    <p:extLst>
      <p:ext uri="{BB962C8B-B14F-4D97-AF65-F5344CB8AC3E}">
        <p14:creationId xmlns:p14="http://schemas.microsoft.com/office/powerpoint/2010/main" val="296129466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solidFill>
                  <a:schemeClr val="accent4"/>
                </a:solidFill>
                <a:latin typeface="Helvetica" pitchFamily="2" charset="0"/>
              </a:rPr>
              <a:t>Logical operators vs Bitwise operators</a:t>
            </a:r>
            <a:endParaRPr lang="ru-RU" dirty="0">
              <a:solidFill>
                <a:schemeClr val="accent4"/>
              </a:solidFill>
              <a:latin typeface="Helvetica" pitchFamily="2" charset="0"/>
            </a:endParaRPr>
          </a:p>
        </p:txBody>
      </p:sp>
      <p:pic>
        <p:nvPicPr>
          <p:cNvPr id="3" name="Picture 2">
            <a:extLst>
              <a:ext uri="{FF2B5EF4-FFF2-40B4-BE49-F238E27FC236}">
                <a16:creationId xmlns:a16="http://schemas.microsoft.com/office/drawing/2014/main" id="{E5E1412A-D7D1-7241-B45E-5C27A4B1E8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058" y="1847087"/>
            <a:ext cx="5034349" cy="4655420"/>
          </a:xfrm>
          <a:prstGeom prst="rect">
            <a:avLst/>
          </a:prstGeom>
        </p:spPr>
      </p:pic>
      <p:pic>
        <p:nvPicPr>
          <p:cNvPr id="5" name="Picture 4">
            <a:extLst>
              <a:ext uri="{FF2B5EF4-FFF2-40B4-BE49-F238E27FC236}">
                <a16:creationId xmlns:a16="http://schemas.microsoft.com/office/drawing/2014/main" id="{CA1A71E2-50C2-C948-9F16-BBBF6D262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7844" y="2765097"/>
            <a:ext cx="1778000" cy="2819400"/>
          </a:xfrm>
          <a:prstGeom prst="rect">
            <a:avLst/>
          </a:prstGeom>
        </p:spPr>
      </p:pic>
    </p:spTree>
    <p:extLst>
      <p:ext uri="{BB962C8B-B14F-4D97-AF65-F5344CB8AC3E}">
        <p14:creationId xmlns:p14="http://schemas.microsoft.com/office/powerpoint/2010/main" val="385432979"/>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Operators is C++ (Summary)</a:t>
            </a:r>
            <a:endParaRPr lang="ru-RU" dirty="0">
              <a:latin typeface="Helvetica" pitchFamily="2" charset="0"/>
            </a:endParaRPr>
          </a:p>
        </p:txBody>
      </p:sp>
      <p:pic>
        <p:nvPicPr>
          <p:cNvPr id="7" name="Picture 6">
            <a:extLst>
              <a:ext uri="{FF2B5EF4-FFF2-40B4-BE49-F238E27FC236}">
                <a16:creationId xmlns:a16="http://schemas.microsoft.com/office/drawing/2014/main" id="{C59B2DE7-6E72-654C-B11F-2969F678D2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429751"/>
            <a:ext cx="4796817" cy="4417894"/>
          </a:xfrm>
          <a:prstGeom prst="rect">
            <a:avLst/>
          </a:prstGeom>
        </p:spPr>
      </p:pic>
      <p:pic>
        <p:nvPicPr>
          <p:cNvPr id="10" name="Picture 9">
            <a:extLst>
              <a:ext uri="{FF2B5EF4-FFF2-40B4-BE49-F238E27FC236}">
                <a16:creationId xmlns:a16="http://schemas.microsoft.com/office/drawing/2014/main" id="{AF9C3E8D-586F-2041-AC3A-954FBBDF9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445" y="1429751"/>
            <a:ext cx="4498660" cy="4417894"/>
          </a:xfrm>
          <a:prstGeom prst="rect">
            <a:avLst/>
          </a:prstGeom>
        </p:spPr>
      </p:pic>
      <p:sp>
        <p:nvSpPr>
          <p:cNvPr id="11" name="TextBox 10">
            <a:extLst>
              <a:ext uri="{FF2B5EF4-FFF2-40B4-BE49-F238E27FC236}">
                <a16:creationId xmlns:a16="http://schemas.microsoft.com/office/drawing/2014/main" id="{B11AC05C-9504-B047-BBE9-05899C937C71}"/>
              </a:ext>
            </a:extLst>
          </p:cNvPr>
          <p:cNvSpPr txBox="1"/>
          <p:nvPr/>
        </p:nvSpPr>
        <p:spPr>
          <a:xfrm>
            <a:off x="1120775" y="6097990"/>
            <a:ext cx="1069779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What are the values of x and y equal to after execution of this instruction (by default x and y equal to 13):</a:t>
            </a:r>
          </a:p>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7030A0"/>
                </a:solidFill>
                <a:effectLst/>
                <a:uFillTx/>
                <a:latin typeface="Helvetica" pitchFamily="2" charset="0"/>
                <a:ea typeface="+mj-ea"/>
                <a:cs typeface="+mj-cs"/>
                <a:sym typeface="Calibri"/>
              </a:rPr>
              <a:t>x += y %= (3, 4, 5 * 1 + 2 * 4 - 3)</a:t>
            </a:r>
          </a:p>
        </p:txBody>
      </p:sp>
    </p:spTree>
    <p:extLst>
      <p:ext uri="{BB962C8B-B14F-4D97-AF65-F5344CB8AC3E}">
        <p14:creationId xmlns:p14="http://schemas.microsoft.com/office/powerpoint/2010/main" val="177542931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8979379"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if condition</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hangingPunct="0"/>
            <a:r>
              <a:rPr lang="en-RU" dirty="0">
                <a:solidFill>
                  <a:schemeClr val="accent4"/>
                </a:solidFill>
                <a:latin typeface="Helvetica" pitchFamily="2" charset="0"/>
                <a:sym typeface="Calibri"/>
              </a:rPr>
              <a:t>Syntax </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if (</a:t>
            </a:r>
            <a:r>
              <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rPr>
              <a:t>boolean expression or expression, convertible to bool</a:t>
            </a: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   </a:t>
            </a:r>
            <a:r>
              <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rPr>
              <a:t> statement or composite-statement</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rgbClr val="7030A0"/>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Statement will be executed if and only if the expression in parenthesis evaluates to true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09980627-AE9D-D445-BBDE-FF7377E7B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605781"/>
            <a:ext cx="5378879" cy="3158849"/>
          </a:xfrm>
          <a:prstGeom prst="rect">
            <a:avLst/>
          </a:prstGeom>
        </p:spPr>
      </p:pic>
      <p:pic>
        <p:nvPicPr>
          <p:cNvPr id="8" name="Picture 7">
            <a:extLst>
              <a:ext uri="{FF2B5EF4-FFF2-40B4-BE49-F238E27FC236}">
                <a16:creationId xmlns:a16="http://schemas.microsoft.com/office/drawing/2014/main" id="{02C59638-FEE5-1F48-9264-3BDDF09276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6402" y="3608904"/>
            <a:ext cx="2552700" cy="635000"/>
          </a:xfrm>
          <a:prstGeom prst="rect">
            <a:avLst/>
          </a:prstGeom>
        </p:spPr>
      </p:pic>
      <p:pic>
        <p:nvPicPr>
          <p:cNvPr id="13" name="Picture 12">
            <a:extLst>
              <a:ext uri="{FF2B5EF4-FFF2-40B4-BE49-F238E27FC236}">
                <a16:creationId xmlns:a16="http://schemas.microsoft.com/office/drawing/2014/main" id="{BE16F775-A89C-3244-A8CC-22D9535AC6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6402" y="4375184"/>
            <a:ext cx="2463800" cy="825500"/>
          </a:xfrm>
          <a:prstGeom prst="rect">
            <a:avLst/>
          </a:prstGeom>
        </p:spPr>
      </p:pic>
      <p:pic>
        <p:nvPicPr>
          <p:cNvPr id="15" name="Picture 14">
            <a:extLst>
              <a:ext uri="{FF2B5EF4-FFF2-40B4-BE49-F238E27FC236}">
                <a16:creationId xmlns:a16="http://schemas.microsoft.com/office/drawing/2014/main" id="{2F3100DF-BD6B-2045-BAD7-4A31E2FE79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4171" y="5362856"/>
            <a:ext cx="1371600" cy="355600"/>
          </a:xfrm>
          <a:prstGeom prst="rect">
            <a:avLst/>
          </a:prstGeom>
        </p:spPr>
      </p:pic>
    </p:spTree>
    <p:extLst>
      <p:ext uri="{BB962C8B-B14F-4D97-AF65-F5344CB8AC3E}">
        <p14:creationId xmlns:p14="http://schemas.microsoft.com/office/powerpoint/2010/main" val="208310470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rPr>
              <a:t>Declarations</a:t>
            </a:r>
            <a:endParaRPr lang="ru-RU" dirty="0">
              <a:solidFill>
                <a:schemeClr val="accent4"/>
              </a:solidFill>
            </a:endParaRPr>
          </a:p>
        </p:txBody>
      </p:sp>
      <p:sp>
        <p:nvSpPr>
          <p:cNvPr id="3" name="TextBox 2">
            <a:extLst>
              <a:ext uri="{FF2B5EF4-FFF2-40B4-BE49-F238E27FC236}">
                <a16:creationId xmlns:a16="http://schemas.microsoft.com/office/drawing/2014/main" id="{271F88B1-FE81-7243-BC75-6C526EDD66DB}"/>
              </a:ext>
            </a:extLst>
          </p:cNvPr>
          <p:cNvSpPr txBox="1"/>
          <p:nvPr/>
        </p:nvSpPr>
        <p:spPr>
          <a:xfrm>
            <a:off x="1120775" y="1767016"/>
            <a:ext cx="9726295"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GB" dirty="0">
                <a:solidFill>
                  <a:schemeClr val="accent4"/>
                </a:solidFill>
                <a:latin typeface="Helvetica" pitchFamily="2" charset="0"/>
              </a:rPr>
              <a:t>A declaration is a statement in two or three parts:</a:t>
            </a:r>
          </a:p>
          <a:p>
            <a:pPr lvl="0" eaLnBrk="0" fontAlgn="base" hangingPunct="0">
              <a:spcBef>
                <a:spcPct val="0"/>
              </a:spcBef>
              <a:spcAft>
                <a:spcPct val="0"/>
              </a:spcAft>
            </a:pPr>
            <a:r>
              <a:rPr lang="en-US" altLang="ru-RU" b="1" dirty="0">
                <a:solidFill>
                  <a:srgbClr val="008080"/>
                </a:solidFill>
                <a:latin typeface="Courier New" panose="02070309020205020404" pitchFamily="49" charset="0"/>
                <a:cs typeface="Courier New" panose="02070309020205020404" pitchFamily="49" charset="0"/>
              </a:rPr>
              <a:t>type </a:t>
            </a:r>
            <a:r>
              <a:rPr lang="en-US" altLang="ru-RU" b="1" dirty="0">
                <a:solidFill>
                  <a:srgbClr val="000080"/>
                </a:solidFill>
                <a:latin typeface="Courier New" panose="02070309020205020404" pitchFamily="49" charset="0"/>
                <a:cs typeface="Courier New" panose="02070309020205020404" pitchFamily="49" charset="0"/>
              </a:rPr>
              <a:t>identifier </a:t>
            </a:r>
            <a:r>
              <a:rPr lang="en-US" altLang="ru-RU" b="1" dirty="0">
                <a:solidFill>
                  <a:srgbClr val="7030A0"/>
                </a:solidFill>
                <a:latin typeface="Courier New" panose="02070309020205020404" pitchFamily="49" charset="0"/>
                <a:cs typeface="Courier New" panose="02070309020205020404" pitchFamily="49" charset="0"/>
              </a:rPr>
              <a:t>[= value or literal]</a:t>
            </a:r>
            <a:r>
              <a:rPr lang="en-US" altLang="ru-RU" b="1" dirty="0">
                <a:solidFill>
                  <a:schemeClr val="accent1"/>
                </a:solidFill>
                <a:latin typeface="Courier New" panose="02070309020205020404" pitchFamily="49" charset="0"/>
                <a:cs typeface="Courier New" panose="02070309020205020404" pitchFamily="49" charset="0"/>
              </a:rPr>
              <a:t>;</a:t>
            </a:r>
            <a:endParaRPr lang="ru-RU" altLang="ru-RU" b="1" dirty="0">
              <a:solidFill>
                <a:schemeClr val="accent1"/>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ru-RU" altLang="ru-RU" b="1" dirty="0">
              <a:solidFill>
                <a:schemeClr val="accent1"/>
              </a:solidFill>
              <a:latin typeface="Helvetica" pitchFamily="2" charset="0"/>
              <a:cs typeface="Courier New" panose="02070309020205020404" pitchFamily="49" charset="0"/>
            </a:endParaRPr>
          </a:p>
          <a:p>
            <a:pPr eaLnBrk="0" fontAlgn="base" hangingPunct="0">
              <a:spcBef>
                <a:spcPct val="0"/>
              </a:spcBef>
              <a:spcAft>
                <a:spcPct val="0"/>
              </a:spcAft>
            </a:pPr>
            <a:r>
              <a:rPr lang="en-GB" dirty="0">
                <a:solidFill>
                  <a:schemeClr val="accent4"/>
                </a:solidFill>
                <a:latin typeface="Helvetica" pitchFamily="2" charset="0"/>
              </a:rPr>
              <a:t>With a declaration, you can create a variable:</a:t>
            </a:r>
          </a:p>
          <a:p>
            <a:pPr eaLnBrk="0" fontAlgn="base" hangingPunct="0">
              <a:spcBef>
                <a:spcPct val="0"/>
              </a:spcBef>
              <a:spcAft>
                <a:spcPct val="0"/>
              </a:spcAft>
            </a:pPr>
            <a:r>
              <a:rPr lang="en-US" altLang="ru-RU" b="1" dirty="0">
                <a:solidFill>
                  <a:srgbClr val="008080"/>
                </a:solidFill>
                <a:latin typeface="Courier New" panose="02070309020205020404" pitchFamily="49" charset="0"/>
                <a:cs typeface="Courier New" panose="02070309020205020404" pitchFamily="49" charset="0"/>
              </a:rPr>
              <a:t>int </a:t>
            </a:r>
            <a:r>
              <a:rPr lang="en-US" altLang="ru-RU" b="1" dirty="0">
                <a:solidFill>
                  <a:srgbClr val="000080"/>
                </a:solidFill>
                <a:latin typeface="Courier New" panose="02070309020205020404" pitchFamily="49" charset="0"/>
                <a:cs typeface="Courier New" panose="02070309020205020404" pitchFamily="49" charset="0"/>
              </a:rPr>
              <a:t>x </a:t>
            </a:r>
            <a:r>
              <a:rPr lang="en-US" altLang="ru-RU" b="1" dirty="0">
                <a:solidFill>
                  <a:srgbClr val="7030A0"/>
                </a:solidFill>
                <a:latin typeface="Courier New" panose="02070309020205020404" pitchFamily="49" charset="0"/>
                <a:cs typeface="Courier New" panose="02070309020205020404" pitchFamily="49" charset="0"/>
              </a:rPr>
              <a:t>= 3</a:t>
            </a:r>
            <a:r>
              <a:rPr lang="en-US" altLang="ru-RU" b="1" dirty="0">
                <a:solidFill>
                  <a:schemeClr val="accent1"/>
                </a:solidFill>
                <a:latin typeface="Courier New" panose="02070309020205020404" pitchFamily="49" charset="0"/>
                <a:cs typeface="Courier New" panose="02070309020205020404" pitchFamily="49" charset="0"/>
              </a:rPr>
              <a:t>;</a:t>
            </a:r>
            <a:endParaRPr lang="en-US" altLang="ru-RU" b="1" dirty="0">
              <a:solidFill>
                <a:srgbClr val="008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dirty="0">
              <a:latin typeface="Helvetica" pitchFamily="2" charset="0"/>
            </a:endParaRPr>
          </a:p>
          <a:p>
            <a:pPr lvl="0" eaLnBrk="0" fontAlgn="base" hangingPunct="0">
              <a:spcBef>
                <a:spcPct val="0"/>
              </a:spcBef>
              <a:spcAft>
                <a:spcPct val="0"/>
              </a:spcAft>
            </a:pPr>
            <a:r>
              <a:rPr lang="en-US" b="1" dirty="0">
                <a:solidFill>
                  <a:schemeClr val="accent4"/>
                </a:solidFill>
                <a:latin typeface="Helvetica" pitchFamily="2" charset="0"/>
              </a:rPr>
              <a:t>Type:</a:t>
            </a:r>
            <a:endParaRPr lang="ru-RU" b="1"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In C ++, the type system is strict. This means that every variable in your code has one well-defined type. In Python, for example, this is not the case.</a:t>
            </a: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During the execution of your program, in the areas of RAM allocated for storing your local variables a new space of size corresponding to the size of the type of your variable is allocated in result of the declaration instruction.</a:t>
            </a:r>
          </a:p>
          <a:p>
            <a:pPr marL="285750" lvl="0" indent="-285750" eaLnBrk="0" fontAlgn="base" hangingPunct="0">
              <a:spcBef>
                <a:spcPct val="0"/>
              </a:spcBef>
              <a:spcAft>
                <a:spcPct val="0"/>
              </a:spcAft>
              <a:buFont typeface="Arial" panose="020B0604020202020204" pitchFamily="34" charset="0"/>
              <a:buChar char="•"/>
            </a:pPr>
            <a:r>
              <a:rPr lang="en-GB" dirty="0">
                <a:solidFill>
                  <a:schemeClr val="accent4"/>
                </a:solidFill>
                <a:latin typeface="Helvetica" pitchFamily="2" charset="0"/>
              </a:rPr>
              <a:t>Each type has a numeric value called the size of the type, which indicates how much space </a:t>
            </a:r>
            <a:r>
              <a:rPr lang="en-US" dirty="0">
                <a:solidFill>
                  <a:schemeClr val="accent4"/>
                </a:solidFill>
                <a:latin typeface="Helvetica" pitchFamily="2" charset="0"/>
              </a:rPr>
              <a:t>variables of this</a:t>
            </a:r>
            <a:r>
              <a:rPr lang="en-GB" dirty="0">
                <a:solidFill>
                  <a:schemeClr val="accent4"/>
                </a:solidFill>
                <a:latin typeface="Helvetica" pitchFamily="2" charset="0"/>
              </a:rPr>
              <a:t> type take up in RAM.</a:t>
            </a:r>
          </a:p>
        </p:txBody>
      </p:sp>
    </p:spTree>
    <p:extLst>
      <p:ext uri="{BB962C8B-B14F-4D97-AF65-F5344CB8AC3E}">
        <p14:creationId xmlns:p14="http://schemas.microsoft.com/office/powerpoint/2010/main" val="455362348"/>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642857"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else if condition</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hangingPunct="0"/>
            <a:r>
              <a:rPr lang="en-RU" dirty="0">
                <a:solidFill>
                  <a:schemeClr val="accent4"/>
                </a:solidFill>
                <a:latin typeface="Helvetica" pitchFamily="2" charset="0"/>
                <a:sym typeface="Calibri"/>
              </a:rPr>
              <a:t>Syntax </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Else if statent must follow if statement or else if statement. Otherwise, the program won’t compile.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else if (</a:t>
            </a:r>
            <a:r>
              <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rPr>
              <a:t>boolean expression, or expression, convertible to bool</a:t>
            </a: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rPr>
              <a:t>    statement or composite-statement</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rgbClr val="7030A0"/>
              </a:solidFill>
              <a:latin typeface="Helvetica" pitchFamily="2" charset="0"/>
              <a:ea typeface="+mj-ea"/>
              <a:cs typeface="+mj-cs"/>
              <a:sym typeface="Calibri"/>
            </a:endParaRPr>
          </a:p>
          <a:p>
            <a:pPr hangingPunct="0"/>
            <a:r>
              <a:rPr lang="en-RU" dirty="0">
                <a:solidFill>
                  <a:schemeClr val="accent4"/>
                </a:solidFill>
                <a:latin typeface="Helvetica" pitchFamily="2" charset="0"/>
                <a:ea typeface="+mj-ea"/>
                <a:cs typeface="+mj-cs"/>
                <a:sym typeface="Calibri"/>
              </a:rPr>
              <a:t>Statement will be executed if and only if the expression in parenthesis evaluates to true and </a:t>
            </a:r>
            <a:r>
              <a:rPr lang="en-RU" dirty="0">
                <a:solidFill>
                  <a:schemeClr val="accent4"/>
                </a:solidFill>
                <a:latin typeface="Helvetica" pitchFamily="2" charset="0"/>
                <a:sym typeface="Calibri"/>
              </a:rPr>
              <a:t>the expression in parenthesis of the previos if condition evaluates to false and all of the expressions in parenthesis of previous else if conditions also evluates to false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8E3790C7-D5C2-454D-8968-CC528E6E74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318725"/>
            <a:ext cx="2944598" cy="2377290"/>
          </a:xfrm>
          <a:prstGeom prst="rect">
            <a:avLst/>
          </a:prstGeom>
        </p:spPr>
      </p:pic>
      <p:pic>
        <p:nvPicPr>
          <p:cNvPr id="8" name="Picture 7">
            <a:extLst>
              <a:ext uri="{FF2B5EF4-FFF2-40B4-BE49-F238E27FC236}">
                <a16:creationId xmlns:a16="http://schemas.microsoft.com/office/drawing/2014/main" id="{3CF44EFA-309A-AE47-B8D7-D053799F3A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0636" y="4318725"/>
            <a:ext cx="1930400" cy="609600"/>
          </a:xfrm>
          <a:prstGeom prst="rect">
            <a:avLst/>
          </a:prstGeom>
        </p:spPr>
      </p:pic>
      <p:pic>
        <p:nvPicPr>
          <p:cNvPr id="12" name="Picture 11">
            <a:extLst>
              <a:ext uri="{FF2B5EF4-FFF2-40B4-BE49-F238E27FC236}">
                <a16:creationId xmlns:a16="http://schemas.microsoft.com/office/drawing/2014/main" id="{0DE6E817-CFEA-4D41-8472-357B91C4F2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0636" y="5081694"/>
            <a:ext cx="1511300" cy="596900"/>
          </a:xfrm>
          <a:prstGeom prst="rect">
            <a:avLst/>
          </a:prstGeom>
        </p:spPr>
      </p:pic>
      <p:pic>
        <p:nvPicPr>
          <p:cNvPr id="14" name="Picture 13">
            <a:extLst>
              <a:ext uri="{FF2B5EF4-FFF2-40B4-BE49-F238E27FC236}">
                <a16:creationId xmlns:a16="http://schemas.microsoft.com/office/drawing/2014/main" id="{662A6CA4-1AF1-EF4D-AF49-2B0CB2241F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0636" y="5838141"/>
            <a:ext cx="1358900" cy="584200"/>
          </a:xfrm>
          <a:prstGeom prst="rect">
            <a:avLst/>
          </a:prstGeom>
        </p:spPr>
      </p:pic>
    </p:spTree>
    <p:extLst>
      <p:ext uri="{BB962C8B-B14F-4D97-AF65-F5344CB8AC3E}">
        <p14:creationId xmlns:p14="http://schemas.microsoft.com/office/powerpoint/2010/main" val="3897787617"/>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else condition</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Syntax:</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Else statent must follow if condition or else if condition. Otherwise, the program won’t compile.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323332"/>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else</a:t>
            </a:r>
          </a:p>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rPr>
              <a:t>    statement or composite-statement</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rgbClr val="7030A0"/>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Statement will be executed if and only if the expression in parenthesis of the previos if condition evaluates to false and all of the expressions in parenthesis of previous else if conditions also evluates to false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14" name="Picture 13">
            <a:extLst>
              <a:ext uri="{FF2B5EF4-FFF2-40B4-BE49-F238E27FC236}">
                <a16:creationId xmlns:a16="http://schemas.microsoft.com/office/drawing/2014/main" id="{5F26393A-5B84-3542-B51D-04DE157444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042228"/>
            <a:ext cx="4832889" cy="2679848"/>
          </a:xfrm>
          <a:prstGeom prst="rect">
            <a:avLst/>
          </a:prstGeom>
        </p:spPr>
      </p:pic>
      <p:pic>
        <p:nvPicPr>
          <p:cNvPr id="17" name="Picture 16">
            <a:extLst>
              <a:ext uri="{FF2B5EF4-FFF2-40B4-BE49-F238E27FC236}">
                <a16:creationId xmlns:a16="http://schemas.microsoft.com/office/drawing/2014/main" id="{B2ED379D-46D3-6546-B1B3-9A8E4B20C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853" y="4035547"/>
            <a:ext cx="1879600" cy="546100"/>
          </a:xfrm>
          <a:prstGeom prst="rect">
            <a:avLst/>
          </a:prstGeom>
        </p:spPr>
      </p:pic>
      <p:pic>
        <p:nvPicPr>
          <p:cNvPr id="19" name="Picture 18">
            <a:extLst>
              <a:ext uri="{FF2B5EF4-FFF2-40B4-BE49-F238E27FC236}">
                <a16:creationId xmlns:a16="http://schemas.microsoft.com/office/drawing/2014/main" id="{80A5A1C7-8D26-274E-A454-814D9DC615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853" y="4712558"/>
            <a:ext cx="1485900" cy="571500"/>
          </a:xfrm>
          <a:prstGeom prst="rect">
            <a:avLst/>
          </a:prstGeom>
        </p:spPr>
      </p:pic>
      <p:pic>
        <p:nvPicPr>
          <p:cNvPr id="21" name="Picture 20">
            <a:extLst>
              <a:ext uri="{FF2B5EF4-FFF2-40B4-BE49-F238E27FC236}">
                <a16:creationId xmlns:a16="http://schemas.microsoft.com/office/drawing/2014/main" id="{EB9AE03E-EF9F-3541-B7E2-1B0C814B85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4853" y="5414969"/>
            <a:ext cx="4406900" cy="647700"/>
          </a:xfrm>
          <a:prstGeom prst="rect">
            <a:avLst/>
          </a:prstGeom>
        </p:spPr>
      </p:pic>
    </p:spTree>
    <p:extLst>
      <p:ext uri="{BB962C8B-B14F-4D97-AF65-F5344CB8AC3E}">
        <p14:creationId xmlns:p14="http://schemas.microsoft.com/office/powerpoint/2010/main" val="3569831170"/>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while loop</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Syntax:</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7030A0"/>
              </a:solidFill>
              <a:latin typeface="Helvetica" pitchFamily="2" charset="0"/>
              <a:ea typeface="+mj-ea"/>
              <a:cs typeface="+mj-cs"/>
              <a:sym typeface="Calibri"/>
            </a:endParaRPr>
          </a:p>
          <a:p>
            <a:pPr hangingPunct="0"/>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while (</a:t>
            </a:r>
            <a:r>
              <a:rPr lang="en-RU" b="1" dirty="0">
                <a:solidFill>
                  <a:srgbClr val="7030A0"/>
                </a:solidFill>
                <a:latin typeface="Helvetica" pitchFamily="2" charset="0"/>
                <a:sym typeface="Calibri"/>
              </a:rPr>
              <a:t>boolean expression, or expression, convertible to bool</a:t>
            </a: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a:t>
            </a:r>
          </a:p>
          <a:p>
            <a:pPr hangingPunct="0"/>
            <a:r>
              <a:rPr lang="en-RU" b="1" dirty="0">
                <a:solidFill>
                  <a:srgbClr val="7030A0"/>
                </a:solidFill>
                <a:latin typeface="Helvetica" pitchFamily="2" charset="0"/>
                <a:ea typeface="+mj-ea"/>
                <a:cs typeface="+mj-cs"/>
                <a:sym typeface="Calibri"/>
              </a:rPr>
              <a:t>    </a:t>
            </a:r>
            <a:r>
              <a:rPr lang="en-RU" b="1" dirty="0">
                <a:solidFill>
                  <a:srgbClr val="7030A0"/>
                </a:solidFill>
                <a:latin typeface="Helvetica" pitchFamily="2" charset="0"/>
                <a:sym typeface="Calibri"/>
              </a:rPr>
              <a:t>statement or composite-statement</a:t>
            </a:r>
          </a:p>
          <a:p>
            <a:pPr hangingPunct="0"/>
            <a:endPar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endParaRPr>
          </a:p>
          <a:p>
            <a:pPr hangingPunct="0"/>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Statement or composite statement wil</a:t>
            </a:r>
            <a:r>
              <a:rPr lang="en-US" dirty="0">
                <a:solidFill>
                  <a:schemeClr val="accent4"/>
                </a:solidFill>
                <a:latin typeface="Helvetica" pitchFamily="2" charset="0"/>
                <a:ea typeface="+mj-ea"/>
                <a:cs typeface="+mj-cs"/>
                <a:sym typeface="Calibri"/>
              </a:rPr>
              <a:t>l</a:t>
            </a:r>
            <a:r>
              <a:rPr lang="en-GB" dirty="0"/>
              <a:t> be executed over and over again as long as the condition is true.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E31B5021-9163-4B42-800F-29FB3245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6" y="3641177"/>
            <a:ext cx="7380674" cy="2765124"/>
          </a:xfrm>
          <a:prstGeom prst="rect">
            <a:avLst/>
          </a:prstGeom>
        </p:spPr>
      </p:pic>
      <p:pic>
        <p:nvPicPr>
          <p:cNvPr id="6" name="Picture 5">
            <a:extLst>
              <a:ext uri="{FF2B5EF4-FFF2-40B4-BE49-F238E27FC236}">
                <a16:creationId xmlns:a16="http://schemas.microsoft.com/office/drawing/2014/main" id="{A4D0BA6A-B06B-BD4E-9A8B-620A43C97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237" y="3641177"/>
            <a:ext cx="3300033" cy="1239742"/>
          </a:xfrm>
          <a:prstGeom prst="rect">
            <a:avLst/>
          </a:prstGeom>
        </p:spPr>
      </p:pic>
    </p:spTree>
    <p:extLst>
      <p:ext uri="{BB962C8B-B14F-4D97-AF65-F5344CB8AC3E}">
        <p14:creationId xmlns:p14="http://schemas.microsoft.com/office/powerpoint/2010/main" val="787481323"/>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while loop</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Syntax:</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7030A0"/>
              </a:solidFill>
              <a:latin typeface="Helvetica" pitchFamily="2" charset="0"/>
              <a:ea typeface="+mj-ea"/>
              <a:cs typeface="+mj-cs"/>
              <a:sym typeface="Calibri"/>
            </a:endParaRPr>
          </a:p>
          <a:p>
            <a:pPr hangingPunct="0"/>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while (</a:t>
            </a:r>
            <a:r>
              <a:rPr lang="en-RU" b="1" dirty="0">
                <a:solidFill>
                  <a:srgbClr val="7030A0"/>
                </a:solidFill>
                <a:latin typeface="Helvetica" pitchFamily="2" charset="0"/>
                <a:sym typeface="Calibri"/>
              </a:rPr>
              <a:t>boolean expression, or expression, convertible to bool</a:t>
            </a: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a:t>
            </a:r>
          </a:p>
          <a:p>
            <a:pPr hangingPunct="0"/>
            <a:r>
              <a:rPr lang="en-RU" b="1" dirty="0">
                <a:solidFill>
                  <a:srgbClr val="7030A0"/>
                </a:solidFill>
                <a:latin typeface="Helvetica" pitchFamily="2" charset="0"/>
                <a:ea typeface="+mj-ea"/>
                <a:cs typeface="+mj-cs"/>
                <a:sym typeface="Calibri"/>
              </a:rPr>
              <a:t>    </a:t>
            </a:r>
            <a:r>
              <a:rPr lang="en-RU" b="1" dirty="0">
                <a:solidFill>
                  <a:srgbClr val="7030A0"/>
                </a:solidFill>
                <a:latin typeface="Helvetica" pitchFamily="2" charset="0"/>
                <a:sym typeface="Calibri"/>
              </a:rPr>
              <a:t>statement or composite-statement</a:t>
            </a:r>
          </a:p>
          <a:p>
            <a:pPr hangingPunct="0"/>
            <a:endPar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endParaRPr>
          </a:p>
          <a:p>
            <a:pPr hangingPunct="0"/>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Statement or composite statement wil</a:t>
            </a:r>
            <a:r>
              <a:rPr lang="en-US" dirty="0">
                <a:solidFill>
                  <a:schemeClr val="accent4"/>
                </a:solidFill>
                <a:latin typeface="Helvetica" pitchFamily="2" charset="0"/>
                <a:ea typeface="+mj-ea"/>
                <a:cs typeface="+mj-cs"/>
                <a:sym typeface="Calibri"/>
              </a:rPr>
              <a:t>l</a:t>
            </a:r>
            <a:r>
              <a:rPr lang="en-GB" dirty="0"/>
              <a:t> be executed over and over again as long as the condition is true.</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E31B5021-9163-4B42-800F-29FB324511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6" y="3641177"/>
            <a:ext cx="7380674" cy="2765124"/>
          </a:xfrm>
          <a:prstGeom prst="rect">
            <a:avLst/>
          </a:prstGeom>
        </p:spPr>
      </p:pic>
      <p:pic>
        <p:nvPicPr>
          <p:cNvPr id="6" name="Picture 5">
            <a:extLst>
              <a:ext uri="{FF2B5EF4-FFF2-40B4-BE49-F238E27FC236}">
                <a16:creationId xmlns:a16="http://schemas.microsoft.com/office/drawing/2014/main" id="{A4D0BA6A-B06B-BD4E-9A8B-620A43C97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4237" y="3641177"/>
            <a:ext cx="3300033" cy="1239742"/>
          </a:xfrm>
          <a:prstGeom prst="rect">
            <a:avLst/>
          </a:prstGeom>
        </p:spPr>
      </p:pic>
    </p:spTree>
    <p:extLst>
      <p:ext uri="{BB962C8B-B14F-4D97-AF65-F5344CB8AC3E}">
        <p14:creationId xmlns:p14="http://schemas.microsoft.com/office/powerpoint/2010/main" val="365169737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do-while loop</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Syntax:</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7030A0"/>
              </a:solidFill>
              <a:latin typeface="Helvetica" pitchFamily="2" charset="0"/>
              <a:ea typeface="+mj-ea"/>
              <a:cs typeface="+mj-cs"/>
              <a:sym typeface="Calibri"/>
            </a:endParaRPr>
          </a:p>
          <a:p>
            <a:pPr hangingPunct="0"/>
            <a:r>
              <a:rPr lang="en-RU" dirty="0">
                <a:solidFill>
                  <a:srgbClr val="7030A0"/>
                </a:solidFill>
                <a:latin typeface="Helvetica" pitchFamily="2" charset="0"/>
                <a:sym typeface="Calibri"/>
              </a:rPr>
              <a:t>do</a:t>
            </a:r>
          </a:p>
          <a:p>
            <a:pPr hangingPunct="0"/>
            <a:r>
              <a:rPr lang="en-RU" b="1" dirty="0">
                <a:solidFill>
                  <a:srgbClr val="7030A0"/>
                </a:solidFill>
                <a:latin typeface="Helvetica" pitchFamily="2" charset="0"/>
                <a:ea typeface="+mj-ea"/>
                <a:cs typeface="+mj-cs"/>
                <a:sym typeface="Calibri"/>
              </a:rPr>
              <a:t>    </a:t>
            </a:r>
            <a:r>
              <a:rPr lang="en-RU" b="1" dirty="0">
                <a:solidFill>
                  <a:srgbClr val="7030A0"/>
                </a:solidFill>
                <a:latin typeface="Helvetica" pitchFamily="2" charset="0"/>
                <a:sym typeface="Calibri"/>
              </a:rPr>
              <a:t>statement or composite-statement</a:t>
            </a:r>
            <a:endParaRPr lang="en-RU" dirty="0">
              <a:solidFill>
                <a:srgbClr val="7030A0"/>
              </a:solidFill>
              <a:latin typeface="Helvetica" pitchFamily="2" charset="0"/>
              <a:ea typeface="+mj-ea"/>
              <a:cs typeface="+mj-cs"/>
              <a:sym typeface="Calibri"/>
            </a:endParaRPr>
          </a:p>
          <a:p>
            <a:pPr hangingPunct="0"/>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while (</a:t>
            </a:r>
            <a:r>
              <a:rPr lang="en-RU" b="1" dirty="0">
                <a:solidFill>
                  <a:srgbClr val="7030A0"/>
                </a:solidFill>
                <a:latin typeface="Helvetica" pitchFamily="2" charset="0"/>
                <a:sym typeface="Calibri"/>
              </a:rPr>
              <a:t>boolean expression, or expression, convertible to bool</a:t>
            </a: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a:t>
            </a:r>
          </a:p>
          <a:p>
            <a:pPr hangingPunct="0"/>
            <a:endPar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endParaRPr>
          </a:p>
          <a:p>
            <a:pPr hangingPunct="0"/>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Statement or composite statement wil</a:t>
            </a:r>
            <a:r>
              <a:rPr lang="en-US" dirty="0">
                <a:solidFill>
                  <a:schemeClr val="accent4"/>
                </a:solidFill>
                <a:latin typeface="Helvetica" pitchFamily="2" charset="0"/>
                <a:ea typeface="+mj-ea"/>
                <a:cs typeface="+mj-cs"/>
                <a:sym typeface="Calibri"/>
              </a:rPr>
              <a:t>l</a:t>
            </a:r>
            <a:r>
              <a:rPr lang="en-GB" dirty="0"/>
              <a:t> be executed unconditionally once, then, if the expression in condition evaluates to true, the statement will be executed again, etc...</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2675248D-DB79-334D-BA64-D05831959E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4051160"/>
            <a:ext cx="3311351" cy="2607276"/>
          </a:xfrm>
          <a:prstGeom prst="rect">
            <a:avLst/>
          </a:prstGeom>
        </p:spPr>
      </p:pic>
      <p:pic>
        <p:nvPicPr>
          <p:cNvPr id="8" name="Picture 7">
            <a:extLst>
              <a:ext uri="{FF2B5EF4-FFF2-40B4-BE49-F238E27FC236}">
                <a16:creationId xmlns:a16="http://schemas.microsoft.com/office/drawing/2014/main" id="{2B8CAAA4-3F73-1348-B7B2-04752CC5FF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28635" y="4051160"/>
            <a:ext cx="1257300" cy="1104900"/>
          </a:xfrm>
          <a:prstGeom prst="rect">
            <a:avLst/>
          </a:prstGeom>
        </p:spPr>
      </p:pic>
    </p:spTree>
    <p:extLst>
      <p:ext uri="{BB962C8B-B14F-4D97-AF65-F5344CB8AC3E}">
        <p14:creationId xmlns:p14="http://schemas.microsoft.com/office/powerpoint/2010/main" val="6622030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for</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 loop</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Syntax:</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rgbClr val="7030A0"/>
              </a:solidFill>
              <a:latin typeface="Helvetica" pitchFamily="2" charset="0"/>
              <a:ea typeface="+mj-ea"/>
              <a:cs typeface="+mj-cs"/>
              <a:sym typeface="Calibri"/>
            </a:endParaRPr>
          </a:p>
          <a:p>
            <a:pPr hangingPunct="0"/>
            <a:r>
              <a:rPr lang="en-RU" dirty="0">
                <a:solidFill>
                  <a:srgbClr val="7030A0"/>
                </a:solidFill>
                <a:latin typeface="Helvetica" pitchFamily="2" charset="0"/>
                <a:sym typeface="Calibri"/>
              </a:rPr>
              <a:t>for (</a:t>
            </a:r>
            <a:r>
              <a:rPr lang="en-RU" b="1" dirty="0">
                <a:solidFill>
                  <a:srgbClr val="7030A0"/>
                </a:solidFill>
                <a:latin typeface="Helvetica" pitchFamily="2" charset="0"/>
                <a:sym typeface="Calibri"/>
              </a:rPr>
              <a:t>declaration or expr [init statement]</a:t>
            </a:r>
            <a:r>
              <a:rPr lang="en-RU" dirty="0">
                <a:solidFill>
                  <a:srgbClr val="7030A0"/>
                </a:solidFill>
                <a:latin typeface="Helvetica" pitchFamily="2" charset="0"/>
                <a:sym typeface="Calibri"/>
              </a:rPr>
              <a:t>; </a:t>
            </a:r>
            <a:r>
              <a:rPr lang="en-RU" b="1" dirty="0">
                <a:solidFill>
                  <a:srgbClr val="7030A0"/>
                </a:solidFill>
                <a:latin typeface="Helvetica" pitchFamily="2" charset="0"/>
                <a:sym typeface="Calibri"/>
              </a:rPr>
              <a:t>boolean expression [condition]</a:t>
            </a:r>
            <a:r>
              <a:rPr lang="en-RU" dirty="0">
                <a:solidFill>
                  <a:srgbClr val="7030A0"/>
                </a:solidFill>
                <a:latin typeface="Helvetica" pitchFamily="2" charset="0"/>
                <a:sym typeface="Calibri"/>
              </a:rPr>
              <a:t>; </a:t>
            </a:r>
            <a:r>
              <a:rPr lang="en-RU" b="1" dirty="0">
                <a:solidFill>
                  <a:srgbClr val="7030A0"/>
                </a:solidFill>
                <a:latin typeface="Helvetica" pitchFamily="2" charset="0"/>
                <a:sym typeface="Calibri"/>
              </a:rPr>
              <a:t>expression [iter expr]</a:t>
            </a:r>
            <a:r>
              <a:rPr lang="en-RU" dirty="0">
                <a:solidFill>
                  <a:srgbClr val="7030A0"/>
                </a:solidFill>
                <a:latin typeface="Helvetica" pitchFamily="2" charset="0"/>
                <a:sym typeface="Calibri"/>
              </a:rPr>
              <a:t>)</a:t>
            </a:r>
          </a:p>
          <a:p>
            <a:pPr hangingPunct="0"/>
            <a:r>
              <a:rPr lang="en-RU" b="1" dirty="0">
                <a:solidFill>
                  <a:srgbClr val="7030A0"/>
                </a:solidFill>
                <a:latin typeface="Helvetica" pitchFamily="2" charset="0"/>
                <a:ea typeface="+mj-ea"/>
                <a:cs typeface="+mj-cs"/>
                <a:sym typeface="Calibri"/>
              </a:rPr>
              <a:t>    statement or composite statement</a:t>
            </a:r>
            <a:endPar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endParaRPr>
          </a:p>
          <a:p>
            <a:pPr hangingPunct="0"/>
            <a:endParaRPr kumimoji="0" lang="en-RU" sz="1800" b="1" i="0" u="none" strike="noStrike" cap="none" spc="0" normalizeH="0" baseline="0" dirty="0">
              <a:ln>
                <a:noFill/>
              </a:ln>
              <a:solidFill>
                <a:srgbClr val="7030A0"/>
              </a:solidFill>
              <a:effectLst/>
              <a:uFillTx/>
              <a:latin typeface="Helvetica" pitchFamily="2" charset="0"/>
              <a:ea typeface="+mj-ea"/>
              <a:cs typeface="+mj-cs"/>
              <a:sym typeface="Calibri"/>
            </a:endParaRPr>
          </a:p>
        </p:txBody>
      </p:sp>
      <p:pic>
        <p:nvPicPr>
          <p:cNvPr id="7" name="Picture 6">
            <a:extLst>
              <a:ext uri="{FF2B5EF4-FFF2-40B4-BE49-F238E27FC236}">
                <a16:creationId xmlns:a16="http://schemas.microsoft.com/office/drawing/2014/main" id="{547A350D-59EC-A643-9711-565561729A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429000"/>
            <a:ext cx="2501900" cy="1651000"/>
          </a:xfrm>
          <a:prstGeom prst="rect">
            <a:avLst/>
          </a:prstGeom>
        </p:spPr>
      </p:pic>
      <p:sp>
        <p:nvSpPr>
          <p:cNvPr id="10" name="TextBox 9">
            <a:extLst>
              <a:ext uri="{FF2B5EF4-FFF2-40B4-BE49-F238E27FC236}">
                <a16:creationId xmlns:a16="http://schemas.microsoft.com/office/drawing/2014/main" id="{13272CAC-0A69-5846-9779-A9209CB5403A}"/>
              </a:ext>
            </a:extLst>
          </p:cNvPr>
          <p:cNvSpPr txBox="1"/>
          <p:nvPr/>
        </p:nvSpPr>
        <p:spPr>
          <a:xfrm>
            <a:off x="1136822" y="3059670"/>
            <a:ext cx="567078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dirty="0">
                <a:solidFill>
                  <a:schemeClr val="accent4"/>
                </a:solidFill>
                <a:latin typeface="Helvetica" pitchFamily="2" charset="0"/>
                <a:sym typeface="Calibri"/>
              </a:rPr>
              <a:t>The above syntax produces code almost equivalent to:</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2" name="Picture 11">
            <a:extLst>
              <a:ext uri="{FF2B5EF4-FFF2-40B4-BE49-F238E27FC236}">
                <a16:creationId xmlns:a16="http://schemas.microsoft.com/office/drawing/2014/main" id="{EF94F449-47ED-5244-9CE5-1CD446B60E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3257" y="4488440"/>
            <a:ext cx="3632200" cy="1727200"/>
          </a:xfrm>
          <a:prstGeom prst="rect">
            <a:avLst/>
          </a:prstGeom>
        </p:spPr>
      </p:pic>
      <p:pic>
        <p:nvPicPr>
          <p:cNvPr id="14" name="Picture 13">
            <a:extLst>
              <a:ext uri="{FF2B5EF4-FFF2-40B4-BE49-F238E27FC236}">
                <a16:creationId xmlns:a16="http://schemas.microsoft.com/office/drawing/2014/main" id="{36CF4717-4C05-FF4E-88E6-8B361A020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3257" y="6291733"/>
            <a:ext cx="876300" cy="279400"/>
          </a:xfrm>
          <a:prstGeom prst="rect">
            <a:avLst/>
          </a:prstGeom>
        </p:spPr>
      </p:pic>
      <p:sp>
        <p:nvSpPr>
          <p:cNvPr id="15" name="TextBox 14">
            <a:extLst>
              <a:ext uri="{FF2B5EF4-FFF2-40B4-BE49-F238E27FC236}">
                <a16:creationId xmlns:a16="http://schemas.microsoft.com/office/drawing/2014/main" id="{900E16C3-50B8-394F-9FF6-55790D3CBEB5}"/>
              </a:ext>
            </a:extLst>
          </p:cNvPr>
          <p:cNvSpPr txBox="1"/>
          <p:nvPr/>
        </p:nvSpPr>
        <p:spPr>
          <a:xfrm>
            <a:off x="7648832" y="4127157"/>
            <a:ext cx="8617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RU" dirty="0">
                <a:solidFill>
                  <a:schemeClr val="accent4"/>
                </a:solidFill>
                <a:latin typeface="Helvetica" pitchFamily="2" charset="0"/>
                <a:sym typeface="Calibri"/>
              </a:rPr>
              <a:t>Exaple: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18683537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for</a:t>
            </a:r>
            <a:r>
              <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rPr>
              <a:t> loop</a:t>
            </a:r>
          </a:p>
          <a:p>
            <a:pPr marL="0" marR="0" indent="0" algn="l" defTabSz="914400" rtl="0" fontAlgn="auto" latinLnBrk="0" hangingPunct="0">
              <a:lnSpc>
                <a:spcPct val="100000"/>
              </a:lnSpc>
              <a:spcBef>
                <a:spcPts val="0"/>
              </a:spcBef>
              <a:spcAft>
                <a:spcPts val="0"/>
              </a:spcAft>
              <a:buClrTx/>
              <a:buSzTx/>
              <a:buFontTx/>
              <a:buNone/>
              <a:tabLst/>
            </a:pPr>
            <a:endParaRPr lang="en-RU" b="1" dirty="0">
              <a:solidFill>
                <a:schemeClr val="accent4"/>
              </a:solidFill>
              <a:latin typeface="Helvetica" pitchFamily="2" charset="0"/>
              <a:ea typeface="+mj-ea"/>
              <a:cs typeface="+mj-cs"/>
              <a:sym typeface="Calibri"/>
            </a:endParaRPr>
          </a:p>
          <a:p>
            <a:pPr hangingPunct="0"/>
            <a:r>
              <a:rPr lang="en-US" dirty="0">
                <a:solidFill>
                  <a:schemeClr val="accent4"/>
                </a:solidFill>
                <a:latin typeface="Helvetica" pitchFamily="2" charset="0"/>
                <a:ea typeface="+mj-ea"/>
                <a:cs typeface="+mj-cs"/>
                <a:sym typeface="Calibri"/>
              </a:rPr>
              <a:t>Every instruction in parenthesis can be omitted.</a:t>
            </a:r>
          </a:p>
          <a:p>
            <a:pPr hangingPunct="0"/>
            <a:r>
              <a:rPr kumimoji="0" lang="en-US" sz="1800" i="0" u="none" strike="noStrike" cap="none" spc="0" normalizeH="0" baseline="0" dirty="0">
                <a:ln>
                  <a:noFill/>
                </a:ln>
                <a:solidFill>
                  <a:schemeClr val="accent4"/>
                </a:solidFill>
                <a:effectLst/>
                <a:uFillTx/>
                <a:latin typeface="Helvetica" pitchFamily="2" charset="0"/>
                <a:ea typeface="+mj-ea"/>
                <a:cs typeface="+mj-cs"/>
                <a:sym typeface="Calibri"/>
              </a:rPr>
              <a:t>Also, even statement can be omitted (same as for the while loop)</a:t>
            </a: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4" name="Picture 3">
            <a:extLst>
              <a:ext uri="{FF2B5EF4-FFF2-40B4-BE49-F238E27FC236}">
                <a16:creationId xmlns:a16="http://schemas.microsoft.com/office/drawing/2014/main" id="{447D2D17-ED06-314E-BCBF-7689837CA8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881358"/>
            <a:ext cx="4292600" cy="1663700"/>
          </a:xfrm>
          <a:prstGeom prst="rect">
            <a:avLst/>
          </a:prstGeom>
        </p:spPr>
      </p:pic>
      <p:sp>
        <p:nvSpPr>
          <p:cNvPr id="5" name="TextBox 4">
            <a:extLst>
              <a:ext uri="{FF2B5EF4-FFF2-40B4-BE49-F238E27FC236}">
                <a16:creationId xmlns:a16="http://schemas.microsoft.com/office/drawing/2014/main" id="{06233429-9126-9F42-B7D0-EDB0C0A99A10}"/>
              </a:ext>
            </a:extLst>
          </p:cNvPr>
          <p:cNvSpPr txBox="1"/>
          <p:nvPr/>
        </p:nvSpPr>
        <p:spPr>
          <a:xfrm>
            <a:off x="1071347" y="2558193"/>
            <a:ext cx="16696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chemeClr val="accent4"/>
                </a:solidFill>
                <a:latin typeface="Helvetica" pitchFamily="2" charset="0"/>
                <a:sym typeface="Calibri"/>
              </a:rPr>
              <a:t>Infinite for loop:</a:t>
            </a:r>
            <a:endParaRPr lang="en-RU" dirty="0">
              <a:solidFill>
                <a:schemeClr val="accent4"/>
              </a:solidFill>
              <a:latin typeface="Helvetica" pitchFamily="2" charset="0"/>
              <a:sym typeface="Calibri"/>
            </a:endParaRPr>
          </a:p>
        </p:txBody>
      </p:sp>
      <p:pic>
        <p:nvPicPr>
          <p:cNvPr id="8" name="Picture 7">
            <a:extLst>
              <a:ext uri="{FF2B5EF4-FFF2-40B4-BE49-F238E27FC236}">
                <a16:creationId xmlns:a16="http://schemas.microsoft.com/office/drawing/2014/main" id="{78051E04-C8B8-D94F-B2F7-9E7295A02F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83922" y="2894058"/>
            <a:ext cx="5245100" cy="1651000"/>
          </a:xfrm>
          <a:prstGeom prst="rect">
            <a:avLst/>
          </a:prstGeom>
        </p:spPr>
      </p:pic>
      <p:pic>
        <p:nvPicPr>
          <p:cNvPr id="13" name="Picture 12">
            <a:extLst>
              <a:ext uri="{FF2B5EF4-FFF2-40B4-BE49-F238E27FC236}">
                <a16:creationId xmlns:a16="http://schemas.microsoft.com/office/drawing/2014/main" id="{8699832D-7B57-FB46-8B1F-9904654BC9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66499" y="2894058"/>
            <a:ext cx="520700" cy="939800"/>
          </a:xfrm>
          <a:prstGeom prst="rect">
            <a:avLst/>
          </a:prstGeom>
        </p:spPr>
      </p:pic>
      <p:sp>
        <p:nvSpPr>
          <p:cNvPr id="16" name="TextBox 15">
            <a:extLst>
              <a:ext uri="{FF2B5EF4-FFF2-40B4-BE49-F238E27FC236}">
                <a16:creationId xmlns:a16="http://schemas.microsoft.com/office/drawing/2014/main" id="{A107C1C1-F7E3-1C41-A3F8-AFF69A92F13C}"/>
              </a:ext>
            </a:extLst>
          </p:cNvPr>
          <p:cNvSpPr txBox="1"/>
          <p:nvPr/>
        </p:nvSpPr>
        <p:spPr>
          <a:xfrm>
            <a:off x="5983922" y="2550744"/>
            <a:ext cx="20415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chemeClr val="accent4"/>
                </a:solidFill>
                <a:latin typeface="Helvetica" pitchFamily="2" charset="0"/>
                <a:sym typeface="Calibri"/>
              </a:rPr>
              <a:t>Omitted statement:</a:t>
            </a:r>
            <a:endParaRPr lang="en-RU" dirty="0">
              <a:solidFill>
                <a:schemeClr val="accent4"/>
              </a:solidFill>
              <a:latin typeface="Helvetica" pitchFamily="2" charset="0"/>
              <a:sym typeface="Calibri"/>
            </a:endParaRPr>
          </a:p>
        </p:txBody>
      </p:sp>
      <p:pic>
        <p:nvPicPr>
          <p:cNvPr id="20" name="Picture 19">
            <a:extLst>
              <a:ext uri="{FF2B5EF4-FFF2-40B4-BE49-F238E27FC236}">
                <a16:creationId xmlns:a16="http://schemas.microsoft.com/office/drawing/2014/main" id="{41ED9856-0485-144B-9F3E-BB277210BD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0775" y="4905294"/>
            <a:ext cx="4178300" cy="1752600"/>
          </a:xfrm>
          <a:prstGeom prst="rect">
            <a:avLst/>
          </a:prstGeom>
        </p:spPr>
      </p:pic>
      <p:pic>
        <p:nvPicPr>
          <p:cNvPr id="22" name="Picture 21">
            <a:extLst>
              <a:ext uri="{FF2B5EF4-FFF2-40B4-BE49-F238E27FC236}">
                <a16:creationId xmlns:a16="http://schemas.microsoft.com/office/drawing/2014/main" id="{5A3D9002-6C3D-424F-8F56-2BD945FD6E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6882" y="6289594"/>
            <a:ext cx="812800" cy="368300"/>
          </a:xfrm>
          <a:prstGeom prst="rect">
            <a:avLst/>
          </a:prstGeom>
        </p:spPr>
      </p:pic>
      <p:sp>
        <p:nvSpPr>
          <p:cNvPr id="23" name="TextBox 22">
            <a:extLst>
              <a:ext uri="{FF2B5EF4-FFF2-40B4-BE49-F238E27FC236}">
                <a16:creationId xmlns:a16="http://schemas.microsoft.com/office/drawing/2014/main" id="{5067C42A-9A90-3642-867A-F7EC5FA6FCB2}"/>
              </a:ext>
            </a:extLst>
          </p:cNvPr>
          <p:cNvSpPr txBox="1"/>
          <p:nvPr/>
        </p:nvSpPr>
        <p:spPr>
          <a:xfrm>
            <a:off x="1071347" y="4586689"/>
            <a:ext cx="204158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US" dirty="0">
                <a:solidFill>
                  <a:schemeClr val="accent4"/>
                </a:solidFill>
                <a:latin typeface="Helvetica" pitchFamily="2" charset="0"/>
                <a:sym typeface="Calibri"/>
              </a:rPr>
              <a:t>Omitted statement:</a:t>
            </a:r>
            <a:endParaRPr lang="en-RU" dirty="0">
              <a:solidFill>
                <a:schemeClr val="accent4"/>
              </a:solidFill>
              <a:latin typeface="Helvetica" pitchFamily="2" charset="0"/>
              <a:sym typeface="Calibri"/>
            </a:endParaRPr>
          </a:p>
        </p:txBody>
      </p:sp>
    </p:spTree>
    <p:extLst>
      <p:ext uri="{BB962C8B-B14F-4D97-AF65-F5344CB8AC3E}">
        <p14:creationId xmlns:p14="http://schemas.microsoft.com/office/powerpoint/2010/main" val="3787102415"/>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6" y="1691223"/>
            <a:ext cx="4674544" cy="3908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Continue and break keywords</a:t>
            </a:r>
          </a:p>
          <a:p>
            <a:pPr marL="0" marR="0" indent="0" algn="l" defTabSz="914400" rtl="0" fontAlgn="auto" latinLnBrk="0" hangingPunct="0">
              <a:lnSpc>
                <a:spcPct val="100000"/>
              </a:lnSpc>
              <a:spcBef>
                <a:spcPts val="0"/>
              </a:spcBef>
              <a:spcAft>
                <a:spcPts val="0"/>
              </a:spcAft>
              <a:buClrTx/>
              <a:buSzTx/>
              <a:buFontTx/>
              <a:buNone/>
              <a:tabLst/>
            </a:pP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7030A0"/>
                </a:solidFill>
                <a:latin typeface="Helvetica" pitchFamily="2" charset="0"/>
                <a:ea typeface="+mj-ea"/>
                <a:cs typeface="+mj-cs"/>
                <a:sym typeface="Calibri"/>
              </a:rPr>
              <a:t>Continue</a:t>
            </a: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Unconditionally proceeds to the next iteration of the current loop</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rgbClr val="7030A0"/>
                </a:solidFill>
                <a:effectLst/>
                <a:uFillTx/>
                <a:latin typeface="Helvetica" pitchFamily="2" charset="0"/>
                <a:ea typeface="+mj-ea"/>
                <a:cs typeface="+mj-cs"/>
                <a:sym typeface="Calibri"/>
              </a:rPr>
              <a:t>Break</a:t>
            </a:r>
          </a:p>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ea typeface="+mj-ea"/>
                <a:cs typeface="+mj-cs"/>
                <a:sym typeface="Calibri"/>
              </a:rPr>
              <a:t>Unconditionally terminates the current loop</a:t>
            </a:r>
          </a:p>
          <a:p>
            <a:pPr marL="0" marR="0" indent="0" algn="l" defTabSz="914400" rtl="0" fontAlgn="auto" latinLnBrk="0" hangingPunct="0">
              <a:lnSpc>
                <a:spcPct val="100000"/>
              </a:lnSpc>
              <a:spcBef>
                <a:spcPts val="0"/>
              </a:spcBef>
              <a:spcAft>
                <a:spcPts val="0"/>
              </a:spcAft>
              <a:buClrTx/>
              <a:buSzTx/>
              <a:buFontTx/>
              <a:buNone/>
              <a:tabLst/>
            </a:pP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Important</a:t>
            </a:r>
            <a:r>
              <a:rPr lang="en-RU" dirty="0">
                <a:solidFill>
                  <a:schemeClr val="accent4"/>
                </a:solidFill>
                <a:latin typeface="Helvetica" pitchFamily="2" charset="0"/>
                <a:ea typeface="+mj-ea"/>
                <a:cs typeface="+mj-cs"/>
                <a:sym typeface="Calibri"/>
              </a:rPr>
              <a:t>:</a:t>
            </a:r>
          </a:p>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break </a:t>
            </a:r>
            <a:r>
              <a:rPr kumimoji="0" lang="en-RU" sz="1800" i="0" u="none" strike="noStrike" cap="none" spc="0" normalizeH="0" baseline="0" dirty="0">
                <a:ln>
                  <a:noFill/>
                </a:ln>
                <a:solidFill>
                  <a:schemeClr val="accent1"/>
                </a:solidFill>
                <a:effectLst/>
                <a:uFillTx/>
                <a:latin typeface="Helvetica" pitchFamily="2" charset="0"/>
                <a:ea typeface="+mj-ea"/>
                <a:cs typeface="+mj-cs"/>
                <a:sym typeface="Calibri"/>
              </a:rPr>
              <a:t>is not </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the same as return</a:t>
            </a:r>
          </a:p>
          <a:p>
            <a:pPr marL="0" marR="0" indent="0" algn="l" defTabSz="914400" rtl="0" fontAlgn="auto" latinLnBrk="0" hangingPunct="0">
              <a:lnSpc>
                <a:spcPct val="100000"/>
              </a:lnSpc>
              <a:spcBef>
                <a:spcPts val="0"/>
              </a:spcBef>
              <a:spcAft>
                <a:spcPts val="0"/>
              </a:spcAft>
              <a:buClrTx/>
              <a:buSzTx/>
              <a:buFontTx/>
              <a:buNone/>
              <a:tabLst/>
            </a:pPr>
            <a:r>
              <a:rPr lang="en-RU" sz="1400" dirty="0">
                <a:solidFill>
                  <a:schemeClr val="bg2"/>
                </a:solidFill>
                <a:latin typeface="Helvetica" pitchFamily="2" charset="0"/>
                <a:ea typeface="+mj-ea"/>
                <a:cs typeface="+mj-cs"/>
                <a:sym typeface="Calibri"/>
              </a:rPr>
              <a:t>(lol, how can you possibly confuse them… ?)</a:t>
            </a:r>
          </a:p>
        </p:txBody>
      </p:sp>
      <p:pic>
        <p:nvPicPr>
          <p:cNvPr id="6" name="Picture 5">
            <a:extLst>
              <a:ext uri="{FF2B5EF4-FFF2-40B4-BE49-F238E27FC236}">
                <a16:creationId xmlns:a16="http://schemas.microsoft.com/office/drawing/2014/main" id="{DECC1444-3EFF-CB42-8962-B62E49EA2E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637" y="1691223"/>
            <a:ext cx="4255840" cy="4981426"/>
          </a:xfrm>
          <a:prstGeom prst="rect">
            <a:avLst/>
          </a:prstGeom>
        </p:spPr>
      </p:pic>
      <p:pic>
        <p:nvPicPr>
          <p:cNvPr id="10" name="Picture 9">
            <a:extLst>
              <a:ext uri="{FF2B5EF4-FFF2-40B4-BE49-F238E27FC236}">
                <a16:creationId xmlns:a16="http://schemas.microsoft.com/office/drawing/2014/main" id="{247FD131-8D0A-A540-9565-FB9B8D67C8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0225" y="1691222"/>
            <a:ext cx="605822" cy="2201155"/>
          </a:xfrm>
          <a:prstGeom prst="rect">
            <a:avLst/>
          </a:prstGeom>
        </p:spPr>
      </p:pic>
    </p:spTree>
    <p:extLst>
      <p:ext uri="{BB962C8B-B14F-4D97-AF65-F5344CB8AC3E}">
        <p14:creationId xmlns:p14="http://schemas.microsoft.com/office/powerpoint/2010/main" val="195729176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Composite statement examples:</a:t>
            </a:r>
          </a:p>
        </p:txBody>
      </p:sp>
      <p:pic>
        <p:nvPicPr>
          <p:cNvPr id="4" name="Picture 3">
            <a:extLst>
              <a:ext uri="{FF2B5EF4-FFF2-40B4-BE49-F238E27FC236}">
                <a16:creationId xmlns:a16="http://schemas.microsoft.com/office/drawing/2014/main" id="{7CEEFE53-CA18-1A45-AFDF-F9214B587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003319"/>
            <a:ext cx="5003800" cy="3086100"/>
          </a:xfrm>
          <a:prstGeom prst="rect">
            <a:avLst/>
          </a:prstGeom>
        </p:spPr>
      </p:pic>
      <p:pic>
        <p:nvPicPr>
          <p:cNvPr id="7" name="Picture 6">
            <a:extLst>
              <a:ext uri="{FF2B5EF4-FFF2-40B4-BE49-F238E27FC236}">
                <a16:creationId xmlns:a16="http://schemas.microsoft.com/office/drawing/2014/main" id="{629C142C-7657-CB4C-AE17-E0402B25FE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2522" y="2003319"/>
            <a:ext cx="1600200" cy="952500"/>
          </a:xfrm>
          <a:prstGeom prst="rect">
            <a:avLst/>
          </a:prstGeom>
        </p:spPr>
      </p:pic>
    </p:spTree>
    <p:extLst>
      <p:ext uri="{BB962C8B-B14F-4D97-AF65-F5344CB8AC3E}">
        <p14:creationId xmlns:p14="http://schemas.microsoft.com/office/powerpoint/2010/main" val="354327194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Common mistake:</a:t>
            </a:r>
          </a:p>
        </p:txBody>
      </p:sp>
      <p:pic>
        <p:nvPicPr>
          <p:cNvPr id="8" name="Picture 7">
            <a:extLst>
              <a:ext uri="{FF2B5EF4-FFF2-40B4-BE49-F238E27FC236}">
                <a16:creationId xmlns:a16="http://schemas.microsoft.com/office/drawing/2014/main" id="{995E692A-6D02-8941-A19C-EAA5E1B9B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159000"/>
            <a:ext cx="6264877" cy="3519594"/>
          </a:xfrm>
          <a:prstGeom prst="rect">
            <a:avLst/>
          </a:prstGeom>
        </p:spPr>
      </p:pic>
    </p:spTree>
    <p:extLst>
      <p:ext uri="{BB962C8B-B14F-4D97-AF65-F5344CB8AC3E}">
        <p14:creationId xmlns:p14="http://schemas.microsoft.com/office/powerpoint/2010/main" val="276477817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rPr>
              <a:t>Fundamental types</a:t>
            </a:r>
            <a:endParaRPr lang="ru-RU" dirty="0">
              <a:solidFill>
                <a:schemeClr val="accent4"/>
              </a:solidFill>
              <a:latin typeface="+mn-lt"/>
            </a:endParaRPr>
          </a:p>
        </p:txBody>
      </p:sp>
      <p:sp>
        <p:nvSpPr>
          <p:cNvPr id="3" name="TextBox 2">
            <a:extLst>
              <a:ext uri="{FF2B5EF4-FFF2-40B4-BE49-F238E27FC236}">
                <a16:creationId xmlns:a16="http://schemas.microsoft.com/office/drawing/2014/main" id="{271F88B1-FE81-7243-BC75-6C526EDD66DB}"/>
              </a:ext>
            </a:extLst>
          </p:cNvPr>
          <p:cNvSpPr txBox="1"/>
          <p:nvPr/>
        </p:nvSpPr>
        <p:spPr>
          <a:xfrm>
            <a:off x="1120775" y="1417675"/>
            <a:ext cx="10160945" cy="498597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GB" dirty="0">
                <a:solidFill>
                  <a:schemeClr val="accent4"/>
                </a:solidFill>
                <a:latin typeface="Helvetica" pitchFamily="2" charset="0"/>
              </a:rPr>
              <a:t>C ++ has a specific set of built-in types:</a:t>
            </a:r>
          </a:p>
          <a:p>
            <a:pPr lvl="0" eaLnBrk="0" fontAlgn="base" hangingPunct="0">
              <a:spcBef>
                <a:spcPct val="0"/>
              </a:spcBef>
              <a:spcAft>
                <a:spcPct val="0"/>
              </a:spcAft>
            </a:pPr>
            <a:endParaRPr lang="en-GB"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GB" b="1" dirty="0">
                <a:solidFill>
                  <a:schemeClr val="accent4"/>
                </a:solidFill>
                <a:latin typeface="Helvetica" pitchFamily="2" charset="0"/>
              </a:rPr>
              <a:t>Integer</a:t>
            </a:r>
            <a:r>
              <a:rPr lang="en-GB" dirty="0">
                <a:solidFill>
                  <a:schemeClr val="accent4"/>
                </a:solidFill>
                <a:latin typeface="Helvetica" pitchFamily="2" charset="0"/>
              </a:rPr>
              <a:t> variables: store only integer (possibly negative) values</a:t>
            </a:r>
            <a:endParaRPr lang="ru-RU"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GB" b="1" dirty="0">
                <a:solidFill>
                  <a:schemeClr val="accent4"/>
                </a:solidFill>
                <a:latin typeface="Helvetica" pitchFamily="2" charset="0"/>
              </a:rPr>
              <a:t>Real</a:t>
            </a:r>
            <a:r>
              <a:rPr lang="en-GB" dirty="0">
                <a:solidFill>
                  <a:schemeClr val="accent4"/>
                </a:solidFill>
                <a:latin typeface="Helvetica" pitchFamily="2" charset="0"/>
              </a:rPr>
              <a:t> variables: store an arbitrary real number</a:t>
            </a:r>
          </a:p>
          <a:p>
            <a:pPr marL="285750" lvl="0" indent="-285750" eaLnBrk="0" fontAlgn="base" hangingPunct="0">
              <a:spcBef>
                <a:spcPct val="0"/>
              </a:spcBef>
              <a:spcAft>
                <a:spcPct val="0"/>
              </a:spcAft>
              <a:buFont typeface="Arial" panose="020B0604020202020204" pitchFamily="34" charset="0"/>
              <a:buChar char="•"/>
            </a:pPr>
            <a:r>
              <a:rPr lang="en-GB" b="1" dirty="0">
                <a:solidFill>
                  <a:schemeClr val="accent4"/>
                </a:solidFill>
                <a:latin typeface="Helvetica" pitchFamily="2" charset="0"/>
              </a:rPr>
              <a:t>Boolean</a:t>
            </a:r>
            <a:r>
              <a:rPr lang="en-GB" dirty="0">
                <a:solidFill>
                  <a:schemeClr val="accent4"/>
                </a:solidFill>
                <a:latin typeface="Helvetica" pitchFamily="2" charset="0"/>
              </a:rPr>
              <a:t> variables: store one of two possible values: true or false.</a:t>
            </a:r>
          </a:p>
          <a:p>
            <a:pPr marL="285750" lvl="0" indent="-285750" eaLnBrk="0" fontAlgn="base" hangingPunct="0">
              <a:spcBef>
                <a:spcPct val="0"/>
              </a:spcBef>
              <a:spcAft>
                <a:spcPct val="0"/>
              </a:spcAft>
              <a:buFont typeface="Arial" panose="020B0604020202020204" pitchFamily="34" charset="0"/>
              <a:buChar char="•"/>
            </a:pPr>
            <a:r>
              <a:rPr lang="en-GB" b="1" dirty="0">
                <a:solidFill>
                  <a:schemeClr val="accent4"/>
                </a:solidFill>
                <a:latin typeface="Helvetica" pitchFamily="2" charset="0"/>
              </a:rPr>
              <a:t>Character</a:t>
            </a:r>
            <a:r>
              <a:rPr lang="en-GB" dirty="0">
                <a:solidFill>
                  <a:schemeClr val="accent4"/>
                </a:solidFill>
                <a:latin typeface="Helvetica" pitchFamily="2" charset="0"/>
              </a:rPr>
              <a:t> variables: store an arbitrary character from an ASCII table (will discuss that later)</a:t>
            </a:r>
          </a:p>
          <a:p>
            <a:pPr marL="285750" lvl="0" indent="-285750" eaLnBrk="0" fontAlgn="base" hangingPunct="0">
              <a:spcBef>
                <a:spcPct val="0"/>
              </a:spcBef>
              <a:spcAft>
                <a:spcPct val="0"/>
              </a:spcAft>
              <a:buFont typeface="Arial" panose="020B0604020202020204" pitchFamily="34" charset="0"/>
              <a:buChar char="•"/>
            </a:pPr>
            <a:endParaRPr lang="en-GB" dirty="0">
              <a:latin typeface="Helvetica" pitchFamily="2" charset="0"/>
            </a:endParaRPr>
          </a:p>
          <a:p>
            <a:pPr lvl="0" eaLnBrk="0" fontAlgn="base" hangingPunct="0">
              <a:spcBef>
                <a:spcPct val="0"/>
              </a:spcBef>
              <a:spcAft>
                <a:spcPct val="0"/>
              </a:spcAft>
            </a:pPr>
            <a:r>
              <a:rPr lang="en-GB" sz="1600" b="1" dirty="0">
                <a:solidFill>
                  <a:srgbClr val="7030A0"/>
                </a:solidFill>
                <a:latin typeface="Courier New" panose="02070309020205020404" pitchFamily="49" charset="0"/>
                <a:cs typeface="Courier New" panose="02070309020205020404" pitchFamily="49" charset="0"/>
              </a:rPr>
              <a:t>int</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4 bytes. Stores integers in the range [-2 ^ 31, 2 ^ 31 - 1]</a:t>
            </a:r>
            <a:endParaRPr lang="ru-RU" sz="1600" dirty="0">
              <a:solidFill>
                <a:schemeClr val="accent4"/>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unsigned</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4 bytes. Stores positive integers in the range [0, 2 ^ 32 - 1]</a:t>
            </a:r>
            <a:endParaRPr lang="ru-RU" sz="1600" dirty="0">
              <a:solidFill>
                <a:schemeClr val="accent4"/>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long long</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8 bytes. Stores integers in the range [-2 ^ 63, 2 ^ 63 - 1]</a:t>
            </a:r>
            <a:endParaRPr lang="en-US" sz="1600" dirty="0">
              <a:solidFill>
                <a:schemeClr val="accent4"/>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unsigned long long</a:t>
            </a:r>
            <a:r>
              <a:rPr lang="ru-RU" sz="1600" dirty="0">
                <a:solidFill>
                  <a:srgbClr val="7030A0"/>
                </a:solidFill>
                <a:latin typeface="Helvetica" pitchFamily="2" charset="0"/>
              </a:rPr>
              <a:t>	</a:t>
            </a:r>
            <a:r>
              <a:rPr lang="en-GB" sz="1600" dirty="0">
                <a:solidFill>
                  <a:schemeClr val="accent4"/>
                </a:solidFill>
                <a:latin typeface="Helvetica" pitchFamily="2" charset="0"/>
              </a:rPr>
              <a:t>Size: 8 bytes. Stores positive integers in the range [0, 2 ^ 64 - 1]</a:t>
            </a:r>
            <a:endParaRPr lang="en-US" sz="1600" dirty="0">
              <a:solidFill>
                <a:schemeClr val="accent4"/>
              </a:solidFill>
              <a:latin typeface="Helvetica" pitchFamily="2" charset="0"/>
            </a:endParaRPr>
          </a:p>
          <a:p>
            <a:pPr eaLnBrk="0" fontAlgn="base" hangingPunct="0">
              <a:spcBef>
                <a:spcPct val="0"/>
              </a:spcBef>
              <a:spcAft>
                <a:spcPct val="0"/>
              </a:spcAft>
            </a:pPr>
            <a:endParaRPr lang="en-US" sz="1600" dirty="0">
              <a:solidFill>
                <a:srgbClr val="7030A0"/>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float</a:t>
            </a:r>
            <a:r>
              <a:rPr lang="en-US" sz="1600" dirty="0">
                <a:solidFill>
                  <a:srgbClr val="7030A0"/>
                </a:solidFill>
                <a:latin typeface="Helvetica" pitchFamily="2" charset="0"/>
              </a:rPr>
              <a:t>	</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4 bytes. Stores an approximate value of </a:t>
            </a:r>
            <a:r>
              <a:rPr lang="en-US" sz="1600" dirty="0">
                <a:solidFill>
                  <a:schemeClr val="accent4"/>
                </a:solidFill>
                <a:latin typeface="Helvetica" pitchFamily="2" charset="0"/>
              </a:rPr>
              <a:t>a</a:t>
            </a:r>
            <a:r>
              <a:rPr lang="en-GB" sz="1600" dirty="0">
                <a:solidFill>
                  <a:schemeClr val="accent4"/>
                </a:solidFill>
                <a:latin typeface="Helvetica" pitchFamily="2" charset="0"/>
              </a:rPr>
              <a:t> real number</a:t>
            </a:r>
            <a:endParaRPr lang="ru-RU" sz="1600" dirty="0">
              <a:solidFill>
                <a:schemeClr val="accent4"/>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double</a:t>
            </a:r>
            <a:r>
              <a:rPr lang="en-US" sz="1600" dirty="0">
                <a:solidFill>
                  <a:srgbClr val="7030A0"/>
                </a:solidFill>
                <a:latin typeface="Helvetica" pitchFamily="2" charset="0"/>
              </a:rPr>
              <a:t>	</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8 bytes. Stores an approximate value of the a number with double precision</a:t>
            </a:r>
            <a:endParaRPr lang="en-US" sz="1600" dirty="0">
              <a:solidFill>
                <a:schemeClr val="accent4"/>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long double</a:t>
            </a:r>
            <a:r>
              <a:rPr lang="en-US" sz="1600" dirty="0">
                <a:solidFill>
                  <a:srgbClr val="7030A0"/>
                </a:solidFill>
                <a:latin typeface="Helvetica" pitchFamily="2" charset="0"/>
              </a:rPr>
              <a:t>	</a:t>
            </a:r>
            <a:r>
              <a:rPr lang="ru-RU" sz="1600" dirty="0">
                <a:solidFill>
                  <a:srgbClr val="7030A0"/>
                </a:solidFill>
                <a:latin typeface="Helvetica" pitchFamily="2" charset="0"/>
              </a:rPr>
              <a:t>	</a:t>
            </a:r>
            <a:r>
              <a:rPr lang="en-GB" sz="1600" dirty="0">
                <a:solidFill>
                  <a:schemeClr val="accent4"/>
                </a:solidFill>
                <a:latin typeface="Helvetica" pitchFamily="2" charset="0"/>
              </a:rPr>
              <a:t>Size: 16 bytes. Stores an approximate value of the a number with 4x precision</a:t>
            </a:r>
            <a:endParaRPr lang="en-US" sz="1600" dirty="0">
              <a:solidFill>
                <a:schemeClr val="accent4"/>
              </a:solidFill>
              <a:latin typeface="Helvetica" pitchFamily="2" charset="0"/>
            </a:endParaRPr>
          </a:p>
          <a:p>
            <a:pPr eaLnBrk="0" fontAlgn="base" hangingPunct="0">
              <a:spcBef>
                <a:spcPct val="0"/>
              </a:spcBef>
              <a:spcAft>
                <a:spcPct val="0"/>
              </a:spcAft>
            </a:pPr>
            <a:endParaRPr lang="en-US" sz="1600" dirty="0">
              <a:solidFill>
                <a:srgbClr val="7030A0"/>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bool</a:t>
            </a:r>
            <a:r>
              <a:rPr lang="en-US" sz="1600" dirty="0">
                <a:solidFill>
                  <a:srgbClr val="7030A0"/>
                </a:solidFill>
                <a:latin typeface="Helvetica" pitchFamily="2" charset="0"/>
              </a:rPr>
              <a:t>	</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1 byte.   Stores a Boolean value: true or false</a:t>
            </a:r>
          </a:p>
          <a:p>
            <a:pPr eaLnBrk="0" fontAlgn="base" hangingPunct="0">
              <a:spcBef>
                <a:spcPct val="0"/>
              </a:spcBef>
              <a:spcAft>
                <a:spcPct val="0"/>
              </a:spcAft>
            </a:pPr>
            <a:endParaRPr lang="en-US" sz="1600" dirty="0">
              <a:solidFill>
                <a:srgbClr val="7030A0"/>
              </a:solidFill>
              <a:latin typeface="Helvetica" pitchFamily="2" charset="0"/>
            </a:endParaRPr>
          </a:p>
          <a:p>
            <a:pPr eaLnBrk="0" fontAlgn="base" hangingPunct="0">
              <a:spcBef>
                <a:spcPct val="0"/>
              </a:spcBef>
              <a:spcAft>
                <a:spcPct val="0"/>
              </a:spcAft>
            </a:pPr>
            <a:r>
              <a:rPr lang="en-US" sz="1600" b="1" dirty="0">
                <a:solidFill>
                  <a:srgbClr val="7030A0"/>
                </a:solidFill>
                <a:latin typeface="Courier New" panose="02070309020205020404" pitchFamily="49" charset="0"/>
                <a:cs typeface="Courier New" panose="02070309020205020404" pitchFamily="49" charset="0"/>
              </a:rPr>
              <a:t>char</a:t>
            </a:r>
            <a:r>
              <a:rPr lang="en-US" sz="1600" dirty="0">
                <a:solidFill>
                  <a:srgbClr val="7030A0"/>
                </a:solidFill>
                <a:latin typeface="Helvetica" pitchFamily="2" charset="0"/>
              </a:rPr>
              <a:t>	</a:t>
            </a:r>
            <a:r>
              <a:rPr lang="ru-RU" sz="1600" dirty="0">
                <a:solidFill>
                  <a:srgbClr val="7030A0"/>
                </a:solidFill>
                <a:latin typeface="Helvetica" pitchFamily="2" charset="0"/>
              </a:rPr>
              <a:t>	</a:t>
            </a:r>
            <a:r>
              <a:rPr lang="en-US" sz="1600" dirty="0">
                <a:solidFill>
                  <a:srgbClr val="7030A0"/>
                </a:solidFill>
                <a:latin typeface="Helvetica" pitchFamily="2" charset="0"/>
              </a:rPr>
              <a:t>	</a:t>
            </a:r>
            <a:r>
              <a:rPr lang="en-GB" sz="1600" dirty="0">
                <a:solidFill>
                  <a:schemeClr val="accent4"/>
                </a:solidFill>
                <a:latin typeface="Helvetica" pitchFamily="2" charset="0"/>
              </a:rPr>
              <a:t>Size: 1 byte.   Stores a character from ASCII table</a:t>
            </a:r>
          </a:p>
        </p:txBody>
      </p:sp>
    </p:spTree>
    <p:extLst>
      <p:ext uri="{BB962C8B-B14F-4D97-AF65-F5344CB8AC3E}">
        <p14:creationId xmlns:p14="http://schemas.microsoft.com/office/powerpoint/2010/main" val="247996186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Common mistake:</a:t>
            </a:r>
          </a:p>
        </p:txBody>
      </p:sp>
      <p:pic>
        <p:nvPicPr>
          <p:cNvPr id="4" name="Picture 3">
            <a:extLst>
              <a:ext uri="{FF2B5EF4-FFF2-40B4-BE49-F238E27FC236}">
                <a16:creationId xmlns:a16="http://schemas.microsoft.com/office/drawing/2014/main" id="{985DDF6E-E91E-EB47-AA74-B25C713A0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770598"/>
            <a:ext cx="7479785" cy="4200975"/>
          </a:xfrm>
          <a:prstGeom prst="rect">
            <a:avLst/>
          </a:prstGeom>
        </p:spPr>
      </p:pic>
    </p:spTree>
    <p:extLst>
      <p:ext uri="{BB962C8B-B14F-4D97-AF65-F5344CB8AC3E}">
        <p14:creationId xmlns:p14="http://schemas.microsoft.com/office/powerpoint/2010/main" val="286448112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Solution:</a:t>
            </a:r>
          </a:p>
        </p:txBody>
      </p:sp>
      <p:pic>
        <p:nvPicPr>
          <p:cNvPr id="5" name="Picture 4">
            <a:extLst>
              <a:ext uri="{FF2B5EF4-FFF2-40B4-BE49-F238E27FC236}">
                <a16:creationId xmlns:a16="http://schemas.microsoft.com/office/drawing/2014/main" id="{4A51E713-234B-1549-8EE2-AA4B53357B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003319"/>
            <a:ext cx="6451600" cy="3924300"/>
          </a:xfrm>
          <a:prstGeom prst="rect">
            <a:avLst/>
          </a:prstGeom>
        </p:spPr>
      </p:pic>
      <p:pic>
        <p:nvPicPr>
          <p:cNvPr id="7" name="Picture 6">
            <a:extLst>
              <a:ext uri="{FF2B5EF4-FFF2-40B4-BE49-F238E27FC236}">
                <a16:creationId xmlns:a16="http://schemas.microsoft.com/office/drawing/2014/main" id="{BE73044F-635D-5344-93CA-A137871676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2810" y="2003319"/>
            <a:ext cx="2235200" cy="711200"/>
          </a:xfrm>
          <a:prstGeom prst="rect">
            <a:avLst/>
          </a:prstGeom>
        </p:spPr>
      </p:pic>
      <p:pic>
        <p:nvPicPr>
          <p:cNvPr id="10" name="Picture 9">
            <a:extLst>
              <a:ext uri="{FF2B5EF4-FFF2-40B4-BE49-F238E27FC236}">
                <a16:creationId xmlns:a16="http://schemas.microsoft.com/office/drawing/2014/main" id="{48A4E907-8799-7E41-9591-E891865D95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36928" y="2968539"/>
            <a:ext cx="2247900" cy="698500"/>
          </a:xfrm>
          <a:prstGeom prst="rect">
            <a:avLst/>
          </a:prstGeom>
        </p:spPr>
      </p:pic>
    </p:spTree>
    <p:extLst>
      <p:ext uri="{BB962C8B-B14F-4D97-AF65-F5344CB8AC3E}">
        <p14:creationId xmlns:p14="http://schemas.microsoft.com/office/powerpoint/2010/main" val="264698138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3" name="TextBox 2">
            <a:extLst>
              <a:ext uri="{FF2B5EF4-FFF2-40B4-BE49-F238E27FC236}">
                <a16:creationId xmlns:a16="http://schemas.microsoft.com/office/drawing/2014/main" id="{F6F02DB4-ADD8-4B41-9C28-1BFE9D4315C3}"/>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H</a:t>
            </a:r>
            <a:r>
              <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rPr>
              <a:t>o</a:t>
            </a:r>
            <a:r>
              <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rPr>
              <a:t>w to avoid:</a:t>
            </a:r>
          </a:p>
        </p:txBody>
      </p:sp>
      <p:sp>
        <p:nvSpPr>
          <p:cNvPr id="2" name="TextBox 1">
            <a:extLst>
              <a:ext uri="{FF2B5EF4-FFF2-40B4-BE49-F238E27FC236}">
                <a16:creationId xmlns:a16="http://schemas.microsoft.com/office/drawing/2014/main" id="{EE81B650-CBC4-5D42-8A53-AD5E97C2090D}"/>
              </a:ext>
            </a:extLst>
          </p:cNvPr>
          <p:cNvSpPr txBox="1"/>
          <p:nvPr/>
        </p:nvSpPr>
        <p:spPr>
          <a:xfrm>
            <a:off x="1120775" y="1910985"/>
            <a:ext cx="67866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1" i="0" u="none" strike="noStrike" cap="none" spc="0" normalizeH="0" baseline="0" dirty="0">
                <a:ln>
                  <a:noFill/>
                </a:ln>
                <a:solidFill>
                  <a:srgbClr val="FB2A38"/>
                </a:solidFill>
                <a:effectLst/>
                <a:uFillTx/>
                <a:latin typeface="Helvetica" pitchFamily="2" charset="0"/>
                <a:ea typeface="+mj-ea"/>
                <a:cs typeface="+mj-cs"/>
                <a:sym typeface="Calibri"/>
              </a:rPr>
              <a:t>BAD</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Always put figure brackets and use composite statements…</a:t>
            </a:r>
          </a:p>
        </p:txBody>
      </p:sp>
      <p:pic>
        <p:nvPicPr>
          <p:cNvPr id="6" name="Picture 5">
            <a:extLst>
              <a:ext uri="{FF2B5EF4-FFF2-40B4-BE49-F238E27FC236}">
                <a16:creationId xmlns:a16="http://schemas.microsoft.com/office/drawing/2014/main" id="{91FB2F0B-A3E1-D542-9437-83045C1742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372649"/>
            <a:ext cx="3500652" cy="2560429"/>
          </a:xfrm>
          <a:prstGeom prst="rect">
            <a:avLst/>
          </a:prstGeom>
        </p:spPr>
      </p:pic>
      <p:sp>
        <p:nvSpPr>
          <p:cNvPr id="11" name="TextBox 10">
            <a:extLst>
              <a:ext uri="{FF2B5EF4-FFF2-40B4-BE49-F238E27FC236}">
                <a16:creationId xmlns:a16="http://schemas.microsoft.com/office/drawing/2014/main" id="{3591F516-BEC1-8E4E-AC53-818158D1E9E6}"/>
              </a:ext>
            </a:extLst>
          </p:cNvPr>
          <p:cNvSpPr txBox="1"/>
          <p:nvPr/>
        </p:nvSpPr>
        <p:spPr>
          <a:xfrm>
            <a:off x="1120775" y="5493929"/>
            <a:ext cx="476027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rgbClr val="00B050"/>
                </a:solidFill>
                <a:latin typeface="Helvetica" pitchFamily="2" charset="0"/>
                <a:ea typeface="+mj-ea"/>
                <a:cs typeface="+mj-cs"/>
                <a:sym typeface="Calibri"/>
              </a:rPr>
              <a:t>GOOD</a:t>
            </a: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 Memorize how this mechanism works</a:t>
            </a:r>
          </a:p>
        </p:txBody>
      </p:sp>
    </p:spTree>
    <p:extLst>
      <p:ext uri="{BB962C8B-B14F-4D97-AF65-F5344CB8AC3E}">
        <p14:creationId xmlns:p14="http://schemas.microsoft.com/office/powerpoint/2010/main" val="3001441708"/>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7" name="TextBox 6">
            <a:extLst>
              <a:ext uri="{FF2B5EF4-FFF2-40B4-BE49-F238E27FC236}">
                <a16:creationId xmlns:a16="http://schemas.microsoft.com/office/drawing/2014/main" id="{B13AE0D7-1403-A242-88CF-5682FC7C5989}"/>
              </a:ext>
            </a:extLst>
          </p:cNvPr>
          <p:cNvSpPr txBox="1"/>
          <p:nvPr/>
        </p:nvSpPr>
        <p:spPr>
          <a:xfrm>
            <a:off x="1120775" y="1179406"/>
            <a:ext cx="10803495"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Switch / case</a:t>
            </a:r>
          </a:p>
          <a:p>
            <a:pPr marL="0" marR="0" indent="0" algn="l" defTabSz="914400" rtl="0" fontAlgn="auto" latinLnBrk="0" hangingPunct="0">
              <a:lnSpc>
                <a:spcPct val="100000"/>
              </a:lnSpc>
              <a:spcBef>
                <a:spcPts val="0"/>
              </a:spcBef>
              <a:spcAft>
                <a:spcPts val="0"/>
              </a:spcAft>
              <a:buClrTx/>
              <a:buSzTx/>
              <a:buFontTx/>
              <a:buNone/>
              <a:tabLst/>
            </a:pP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dirty="0"/>
              <a:t>Nice replacement for if-else</a:t>
            </a:r>
            <a:r>
              <a:rPr lang="ru-RU" dirty="0"/>
              <a:t> </a:t>
            </a:r>
            <a:r>
              <a:rPr lang="en-GB" dirty="0"/>
              <a:t>if-else when you have similar conditions in parenthesis:</a:t>
            </a:r>
          </a:p>
          <a:p>
            <a:pPr hangingPunct="0"/>
            <a:endPar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endParaRPr kumimoji="0" lang="en-GB" sz="180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RU" dirty="0">
                <a:solidFill>
                  <a:srgbClr val="7030A0"/>
                </a:solidFill>
                <a:latin typeface="Helvetica" pitchFamily="2" charset="0"/>
                <a:sym typeface="Calibri"/>
              </a:rPr>
              <a:t>switch (</a:t>
            </a:r>
            <a:r>
              <a:rPr lang="en-RU" b="1" dirty="0">
                <a:solidFill>
                  <a:srgbClr val="7030A0"/>
                </a:solidFill>
                <a:latin typeface="Helvetica" pitchFamily="2" charset="0"/>
                <a:sym typeface="Calibri"/>
              </a:rPr>
              <a:t>expression</a:t>
            </a:r>
            <a:r>
              <a:rPr lang="en-RU" dirty="0">
                <a:solidFill>
                  <a:srgbClr val="7030A0"/>
                </a:solidFill>
                <a:latin typeface="Helvetica" pitchFamily="2" charset="0"/>
                <a:sym typeface="Calibri"/>
              </a:rPr>
              <a:t>) {</a:t>
            </a:r>
          </a:p>
          <a:p>
            <a:pPr hangingPunct="0"/>
            <a:r>
              <a:rPr lang="en-RU" dirty="0">
                <a:solidFill>
                  <a:srgbClr val="7030A0"/>
                </a:solidFill>
                <a:latin typeface="Helvetica" pitchFamily="2" charset="0"/>
                <a:sym typeface="Calibri"/>
              </a:rPr>
              <a:t>    case </a:t>
            </a:r>
            <a:r>
              <a:rPr lang="en-RU" b="1" dirty="0">
                <a:solidFill>
                  <a:srgbClr val="7030A0"/>
                </a:solidFill>
                <a:latin typeface="Helvetica" pitchFamily="2" charset="0"/>
                <a:sym typeface="Calibri"/>
              </a:rPr>
              <a:t>expression</a:t>
            </a:r>
            <a:r>
              <a:rPr lang="en-RU" dirty="0">
                <a:solidFill>
                  <a:srgbClr val="7030A0"/>
                </a:solidFill>
                <a:latin typeface="Helvetica" pitchFamily="2" charset="0"/>
                <a:sym typeface="Calibri"/>
              </a:rPr>
              <a:t>:</a:t>
            </a:r>
          </a:p>
          <a:p>
            <a:pPr hangingPunct="0"/>
            <a:r>
              <a:rPr lang="en-RU" b="1" dirty="0">
                <a:solidFill>
                  <a:srgbClr val="7030A0"/>
                </a:solidFill>
                <a:latin typeface="Helvetica" pitchFamily="2" charset="0"/>
                <a:sym typeface="Calibri"/>
              </a:rPr>
              <a:t>        statement</a:t>
            </a:r>
            <a:r>
              <a:rPr lang="en-RU" b="1" u="sng" dirty="0">
                <a:solidFill>
                  <a:srgbClr val="7030A0"/>
                </a:solidFill>
                <a:latin typeface="Helvetica" pitchFamily="2" charset="0"/>
                <a:sym typeface="Calibri"/>
              </a:rPr>
              <a:t>s</a:t>
            </a:r>
          </a:p>
          <a:p>
            <a:pPr hangingPunct="0"/>
            <a:r>
              <a:rPr lang="en-RU" b="1" dirty="0">
                <a:solidFill>
                  <a:srgbClr val="7030A0"/>
                </a:solidFill>
                <a:latin typeface="Helvetica" pitchFamily="2" charset="0"/>
                <a:sym typeface="Calibri"/>
              </a:rPr>
              <a:t>        [break;]</a:t>
            </a:r>
          </a:p>
          <a:p>
            <a:pPr hangingPunct="0"/>
            <a:r>
              <a:rPr lang="en-RU" b="1" dirty="0">
                <a:solidFill>
                  <a:srgbClr val="7030A0"/>
                </a:solidFill>
                <a:latin typeface="Helvetica" pitchFamily="2" charset="0"/>
                <a:sym typeface="Calibri"/>
              </a:rPr>
              <a:t>    …</a:t>
            </a:r>
          </a:p>
          <a:p>
            <a:pPr hangingPunct="0"/>
            <a:r>
              <a:rPr lang="en-RU" dirty="0">
                <a:solidFill>
                  <a:srgbClr val="7030A0"/>
                </a:solidFill>
                <a:latin typeface="Helvetica" pitchFamily="2" charset="0"/>
                <a:sym typeface="Calibri"/>
              </a:rPr>
              <a:t>    default:</a:t>
            </a:r>
          </a:p>
          <a:p>
            <a:pPr hangingPunct="0"/>
            <a:r>
              <a:rPr lang="en-RU" dirty="0">
                <a:solidFill>
                  <a:srgbClr val="7030A0"/>
                </a:solidFill>
                <a:latin typeface="Helvetica" pitchFamily="2" charset="0"/>
                <a:sym typeface="Calibri"/>
              </a:rPr>
              <a:t>        </a:t>
            </a:r>
            <a:r>
              <a:rPr lang="en-RU" b="1" dirty="0">
                <a:solidFill>
                  <a:srgbClr val="7030A0"/>
                </a:solidFill>
                <a:latin typeface="Helvetica" pitchFamily="2" charset="0"/>
                <a:sym typeface="Calibri"/>
              </a:rPr>
              <a:t>statement</a:t>
            </a:r>
            <a:r>
              <a:rPr lang="en-RU" b="1" u="sng" dirty="0">
                <a:solidFill>
                  <a:srgbClr val="7030A0"/>
                </a:solidFill>
                <a:latin typeface="Helvetica" pitchFamily="2" charset="0"/>
                <a:sym typeface="Calibri"/>
              </a:rPr>
              <a:t>s</a:t>
            </a:r>
          </a:p>
          <a:p>
            <a:pPr hangingPunct="0"/>
            <a:r>
              <a:rPr lang="en-RU" b="1" dirty="0">
                <a:solidFill>
                  <a:srgbClr val="7030A0"/>
                </a:solidFill>
                <a:latin typeface="Helvetica" pitchFamily="2" charset="0"/>
                <a:sym typeface="Calibri"/>
              </a:rPr>
              <a:t>        [break;]</a:t>
            </a:r>
            <a:endParaRPr lang="en-RU" u="sng" dirty="0">
              <a:solidFill>
                <a:srgbClr val="7030A0"/>
              </a:solidFill>
              <a:latin typeface="Helvetica" pitchFamily="2" charset="0"/>
              <a:sym typeface="Calibri"/>
            </a:endParaRPr>
          </a:p>
          <a:p>
            <a:pPr hangingPunct="0"/>
            <a:r>
              <a:rPr lang="en-RU" dirty="0">
                <a:solidFill>
                  <a:srgbClr val="7030A0"/>
                </a:solidFill>
                <a:latin typeface="Helvetica" pitchFamily="2" charset="0"/>
                <a:sym typeface="Calibri"/>
              </a:rPr>
              <a:t>}</a:t>
            </a:r>
          </a:p>
          <a:p>
            <a:pPr hangingPunct="0"/>
            <a:endParaRPr kumimoji="0" lang="en-RU" sz="180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38971519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7" name="TextBox 6">
            <a:extLst>
              <a:ext uri="{FF2B5EF4-FFF2-40B4-BE49-F238E27FC236}">
                <a16:creationId xmlns:a16="http://schemas.microsoft.com/office/drawing/2014/main" id="{B13AE0D7-1403-A242-88CF-5682FC7C5989}"/>
              </a:ext>
            </a:extLst>
          </p:cNvPr>
          <p:cNvSpPr txBox="1"/>
          <p:nvPr/>
        </p:nvSpPr>
        <p:spPr>
          <a:xfrm>
            <a:off x="1120775" y="1179406"/>
            <a:ext cx="108034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Switch / case</a:t>
            </a:r>
          </a:p>
          <a:p>
            <a:pPr marL="0" marR="0" indent="0" algn="l" defTabSz="914400" rtl="0" fontAlgn="auto" latinLnBrk="0" hangingPunct="0">
              <a:lnSpc>
                <a:spcPct val="100000"/>
              </a:lnSpc>
              <a:spcBef>
                <a:spcPts val="0"/>
              </a:spcBef>
              <a:spcAft>
                <a:spcPts val="0"/>
              </a:spcAft>
              <a:buClrTx/>
              <a:buSzTx/>
              <a:buFontTx/>
              <a:buNone/>
              <a:tabLst/>
            </a:pP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US" dirty="0"/>
              <a:t>Example:</a:t>
            </a:r>
            <a:endParaRPr lang="en-RU" dirty="0">
              <a:solidFill>
                <a:srgbClr val="7030A0"/>
              </a:solidFill>
              <a:latin typeface="Helvetica" pitchFamily="2" charset="0"/>
              <a:sym typeface="Calibri"/>
            </a:endParaRPr>
          </a:p>
        </p:txBody>
      </p:sp>
      <p:pic>
        <p:nvPicPr>
          <p:cNvPr id="5" name="Picture 4">
            <a:extLst>
              <a:ext uri="{FF2B5EF4-FFF2-40B4-BE49-F238E27FC236}">
                <a16:creationId xmlns:a16="http://schemas.microsoft.com/office/drawing/2014/main" id="{E7413D53-5156-294D-B013-85EDBED7D5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071380"/>
            <a:ext cx="6959600" cy="4254500"/>
          </a:xfrm>
          <a:prstGeom prst="rect">
            <a:avLst/>
          </a:prstGeom>
        </p:spPr>
      </p:pic>
    </p:spTree>
    <p:extLst>
      <p:ext uri="{BB962C8B-B14F-4D97-AF65-F5344CB8AC3E}">
        <p14:creationId xmlns:p14="http://schemas.microsoft.com/office/powerpoint/2010/main" val="3175672477"/>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latin typeface="Helvetica" pitchFamily="2" charset="0"/>
              </a:rPr>
              <a:t>Control sequences</a:t>
            </a:r>
            <a:endParaRPr lang="ru-RU" dirty="0">
              <a:latin typeface="Helvetica" pitchFamily="2" charset="0"/>
            </a:endParaRPr>
          </a:p>
        </p:txBody>
      </p:sp>
      <p:sp>
        <p:nvSpPr>
          <p:cNvPr id="7" name="TextBox 6">
            <a:extLst>
              <a:ext uri="{FF2B5EF4-FFF2-40B4-BE49-F238E27FC236}">
                <a16:creationId xmlns:a16="http://schemas.microsoft.com/office/drawing/2014/main" id="{B13AE0D7-1403-A242-88CF-5682FC7C5989}"/>
              </a:ext>
            </a:extLst>
          </p:cNvPr>
          <p:cNvSpPr txBox="1"/>
          <p:nvPr/>
        </p:nvSpPr>
        <p:spPr>
          <a:xfrm>
            <a:off x="1120775" y="1179406"/>
            <a:ext cx="108034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ea typeface="+mj-ea"/>
                <a:cs typeface="+mj-cs"/>
                <a:sym typeface="Calibri"/>
              </a:rPr>
              <a:t>Switch / case</a:t>
            </a:r>
          </a:p>
          <a:p>
            <a:pPr marL="0" marR="0" indent="0" algn="l" defTabSz="914400" rtl="0" fontAlgn="auto" latinLnBrk="0" hangingPunct="0">
              <a:lnSpc>
                <a:spcPct val="100000"/>
              </a:lnSpc>
              <a:spcBef>
                <a:spcPts val="0"/>
              </a:spcBef>
              <a:spcAft>
                <a:spcPts val="0"/>
              </a:spcAft>
              <a:buClrTx/>
              <a:buSzTx/>
              <a:buFontTx/>
              <a:buNone/>
              <a:tabLst/>
            </a:pPr>
            <a:endParaRPr kumimoji="0" lang="en-RU" sz="1800" b="1"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US" dirty="0"/>
              <a:t>Example:</a:t>
            </a:r>
            <a:endParaRPr lang="en-RU" dirty="0">
              <a:solidFill>
                <a:srgbClr val="7030A0"/>
              </a:solidFill>
              <a:latin typeface="Helvetica" pitchFamily="2" charset="0"/>
              <a:sym typeface="Calibri"/>
            </a:endParaRPr>
          </a:p>
        </p:txBody>
      </p:sp>
      <p:pic>
        <p:nvPicPr>
          <p:cNvPr id="4" name="Picture 3">
            <a:extLst>
              <a:ext uri="{FF2B5EF4-FFF2-40B4-BE49-F238E27FC236}">
                <a16:creationId xmlns:a16="http://schemas.microsoft.com/office/drawing/2014/main" id="{36609659-BD09-234F-92EF-D2E1420949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250483"/>
            <a:ext cx="4736328" cy="4252024"/>
          </a:xfrm>
          <a:prstGeom prst="rect">
            <a:avLst/>
          </a:prstGeom>
        </p:spPr>
      </p:pic>
    </p:spTree>
    <p:extLst>
      <p:ext uri="{BB962C8B-B14F-4D97-AF65-F5344CB8AC3E}">
        <p14:creationId xmlns:p14="http://schemas.microsoft.com/office/powerpoint/2010/main" val="49806174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Void</a:t>
            </a:r>
            <a:endParaRPr lang="ru-RU" dirty="0">
              <a:latin typeface="Helvetica" pitchFamily="2" charset="0"/>
            </a:endParaRPr>
          </a:p>
        </p:txBody>
      </p:sp>
      <p:sp>
        <p:nvSpPr>
          <p:cNvPr id="7" name="TextBox 6">
            <a:extLst>
              <a:ext uri="{FF2B5EF4-FFF2-40B4-BE49-F238E27FC236}">
                <a16:creationId xmlns:a16="http://schemas.microsoft.com/office/drawing/2014/main" id="{B13AE0D7-1403-A242-88CF-5682FC7C5989}"/>
              </a:ext>
            </a:extLst>
          </p:cNvPr>
          <p:cNvSpPr txBox="1"/>
          <p:nvPr/>
        </p:nvSpPr>
        <p:spPr>
          <a:xfrm>
            <a:off x="1120775" y="1179406"/>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sym typeface="Calibri"/>
              </a:rPr>
              <a:t>If you want to create a function, which will not return anything, you can use void as a return type:</a:t>
            </a:r>
          </a:p>
        </p:txBody>
      </p:sp>
      <p:pic>
        <p:nvPicPr>
          <p:cNvPr id="10" name="Picture 9">
            <a:extLst>
              <a:ext uri="{FF2B5EF4-FFF2-40B4-BE49-F238E27FC236}">
                <a16:creationId xmlns:a16="http://schemas.microsoft.com/office/drawing/2014/main" id="{04324F3C-1500-0A4B-B9AE-9C4CB7AF7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637099"/>
            <a:ext cx="4660900" cy="2298700"/>
          </a:xfrm>
          <a:prstGeom prst="rect">
            <a:avLst/>
          </a:prstGeom>
        </p:spPr>
      </p:pic>
      <p:sp>
        <p:nvSpPr>
          <p:cNvPr id="11" name="TextBox 10">
            <a:extLst>
              <a:ext uri="{FF2B5EF4-FFF2-40B4-BE49-F238E27FC236}">
                <a16:creationId xmlns:a16="http://schemas.microsoft.com/office/drawing/2014/main" id="{827B718A-B272-D54B-8103-B28BF877BE51}"/>
              </a:ext>
            </a:extLst>
          </p:cNvPr>
          <p:cNvSpPr txBox="1"/>
          <p:nvPr/>
        </p:nvSpPr>
        <p:spPr>
          <a:xfrm>
            <a:off x="6949440" y="2786449"/>
            <a:ext cx="45154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sym typeface="Calibri"/>
              </a:rPr>
              <a:t>But still, you can return return keyword:</a:t>
            </a:r>
          </a:p>
        </p:txBody>
      </p:sp>
      <p:pic>
        <p:nvPicPr>
          <p:cNvPr id="14" name="Picture 13">
            <a:extLst>
              <a:ext uri="{FF2B5EF4-FFF2-40B4-BE49-F238E27FC236}">
                <a16:creationId xmlns:a16="http://schemas.microsoft.com/office/drawing/2014/main" id="{73818E68-CD38-254A-A1D5-608D7A5EB6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8608" y="3155779"/>
            <a:ext cx="4686300" cy="3441700"/>
          </a:xfrm>
          <a:prstGeom prst="rect">
            <a:avLst/>
          </a:prstGeom>
        </p:spPr>
      </p:pic>
    </p:spTree>
    <p:extLst>
      <p:ext uri="{BB962C8B-B14F-4D97-AF65-F5344CB8AC3E}">
        <p14:creationId xmlns:p14="http://schemas.microsoft.com/office/powerpoint/2010/main" val="3553656667"/>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ASCII table</a:t>
            </a:r>
            <a:endParaRPr lang="ru-RU" dirty="0">
              <a:latin typeface="Helvetica" pitchFamily="2" charset="0"/>
            </a:endParaRPr>
          </a:p>
        </p:txBody>
      </p:sp>
      <p:pic>
        <p:nvPicPr>
          <p:cNvPr id="1026" name="Picture 2">
            <a:extLst>
              <a:ext uri="{FF2B5EF4-FFF2-40B4-BE49-F238E27FC236}">
                <a16:creationId xmlns:a16="http://schemas.microsoft.com/office/drawing/2014/main" id="{EF9EF132-3B98-984B-85DA-6E51881689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166"/>
          <a:stretch/>
        </p:blipFill>
        <p:spPr bwMode="auto">
          <a:xfrm>
            <a:off x="1009563" y="1179406"/>
            <a:ext cx="8675161" cy="5184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6203204"/>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ASCII table</a:t>
            </a:r>
            <a:endParaRPr lang="ru-RU" dirty="0">
              <a:latin typeface="Helvetica" pitchFamily="2" charset="0"/>
            </a:endParaRPr>
          </a:p>
        </p:txBody>
      </p:sp>
      <p:pic>
        <p:nvPicPr>
          <p:cNvPr id="3" name="Picture 2">
            <a:extLst>
              <a:ext uri="{FF2B5EF4-FFF2-40B4-BE49-F238E27FC236}">
                <a16:creationId xmlns:a16="http://schemas.microsoft.com/office/drawing/2014/main" id="{95C37F6B-9E55-8342-8476-C17D0AD58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1764443"/>
            <a:ext cx="4038600" cy="1104900"/>
          </a:xfrm>
          <a:prstGeom prst="rect">
            <a:avLst/>
          </a:prstGeom>
        </p:spPr>
      </p:pic>
      <p:sp>
        <p:nvSpPr>
          <p:cNvPr id="6" name="TextBox 5">
            <a:extLst>
              <a:ext uri="{FF2B5EF4-FFF2-40B4-BE49-F238E27FC236}">
                <a16:creationId xmlns:a16="http://schemas.microsoft.com/office/drawing/2014/main" id="{873BF610-C62D-4240-AF08-44CA705EC04E}"/>
              </a:ext>
            </a:extLst>
          </p:cNvPr>
          <p:cNvSpPr txBox="1"/>
          <p:nvPr/>
        </p:nvSpPr>
        <p:spPr>
          <a:xfrm>
            <a:off x="1120775" y="1447233"/>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sym typeface="Calibri"/>
              </a:rPr>
              <a:t>Prints 97:</a:t>
            </a:r>
          </a:p>
        </p:txBody>
      </p:sp>
      <p:pic>
        <p:nvPicPr>
          <p:cNvPr id="5" name="Picture 4">
            <a:extLst>
              <a:ext uri="{FF2B5EF4-FFF2-40B4-BE49-F238E27FC236}">
                <a16:creationId xmlns:a16="http://schemas.microsoft.com/office/drawing/2014/main" id="{6A912AB0-EDB9-4F49-BE35-DD9B49AED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3898438"/>
            <a:ext cx="4254500" cy="2286000"/>
          </a:xfrm>
          <a:prstGeom prst="rect">
            <a:avLst/>
          </a:prstGeom>
        </p:spPr>
      </p:pic>
      <p:pic>
        <p:nvPicPr>
          <p:cNvPr id="8" name="Picture 7">
            <a:extLst>
              <a:ext uri="{FF2B5EF4-FFF2-40B4-BE49-F238E27FC236}">
                <a16:creationId xmlns:a16="http://schemas.microsoft.com/office/drawing/2014/main" id="{0FCA1D2D-4E88-3F42-B2CA-B6086DD73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8350" y="4304838"/>
            <a:ext cx="495300" cy="1473200"/>
          </a:xfrm>
          <a:prstGeom prst="rect">
            <a:avLst/>
          </a:prstGeom>
        </p:spPr>
      </p:pic>
      <p:sp>
        <p:nvSpPr>
          <p:cNvPr id="11" name="TextBox 10">
            <a:extLst>
              <a:ext uri="{FF2B5EF4-FFF2-40B4-BE49-F238E27FC236}">
                <a16:creationId xmlns:a16="http://schemas.microsoft.com/office/drawing/2014/main" id="{40CA6367-E303-5340-82A0-A6A5E8D1FAEA}"/>
              </a:ext>
            </a:extLst>
          </p:cNvPr>
          <p:cNvSpPr txBox="1"/>
          <p:nvPr/>
        </p:nvSpPr>
        <p:spPr>
          <a:xfrm>
            <a:off x="1120774" y="3544801"/>
            <a:ext cx="108034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chemeClr val="accent4"/>
                </a:solidFill>
                <a:latin typeface="Helvetica" pitchFamily="2" charset="0"/>
                <a:sym typeface="Calibri"/>
              </a:rPr>
              <a:t>Arithmetics:</a:t>
            </a:r>
          </a:p>
        </p:txBody>
      </p:sp>
    </p:spTree>
    <p:extLst>
      <p:ext uri="{BB962C8B-B14F-4D97-AF65-F5344CB8AC3E}">
        <p14:creationId xmlns:p14="http://schemas.microsoft.com/office/powerpoint/2010/main" val="306753377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Qualifiers</a:t>
            </a:r>
            <a:endParaRPr lang="ru-RU" dirty="0">
              <a:latin typeface="Helvetica" pitchFamily="2" charset="0"/>
            </a:endParaRPr>
          </a:p>
        </p:txBody>
      </p:sp>
      <p:sp>
        <p:nvSpPr>
          <p:cNvPr id="10" name="TextBox 9">
            <a:extLst>
              <a:ext uri="{FF2B5EF4-FFF2-40B4-BE49-F238E27FC236}">
                <a16:creationId xmlns:a16="http://schemas.microsoft.com/office/drawing/2014/main" id="{70F91630-88CA-7043-AAFF-EE2BB505806B}"/>
              </a:ext>
            </a:extLst>
          </p:cNvPr>
          <p:cNvSpPr txBox="1"/>
          <p:nvPr/>
        </p:nvSpPr>
        <p:spPr>
          <a:xfrm>
            <a:off x="1120775" y="1274237"/>
            <a:ext cx="1024744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sym typeface="Calibri"/>
              </a:rPr>
              <a:t>const</a:t>
            </a:r>
            <a:r>
              <a:rPr lang="en-RU" dirty="0">
                <a:solidFill>
                  <a:schemeClr val="accent4"/>
                </a:solidFill>
                <a:latin typeface="Helvetica" pitchFamily="2" charset="0"/>
                <a:sym typeface="Calibri"/>
              </a:rPr>
              <a:t> qualifier:</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RU" dirty="0">
              <a:solidFill>
                <a:schemeClr val="accent4"/>
              </a:solidFill>
              <a:latin typeface="Helvetica" pitchFamily="2" charset="0"/>
              <a:sym typeface="Calibri"/>
            </a:endParaRPr>
          </a:p>
          <a:p>
            <a:r>
              <a:rPr lang="en-GB" dirty="0">
                <a:solidFill>
                  <a:schemeClr val="accent4"/>
                </a:solidFill>
                <a:latin typeface="Helvetica" pitchFamily="2" charset="0"/>
              </a:rPr>
              <a:t>Variables declared with </a:t>
            </a:r>
            <a:r>
              <a:rPr lang="en-GB" dirty="0" err="1">
                <a:solidFill>
                  <a:schemeClr val="accent4"/>
                </a:solidFill>
                <a:latin typeface="Helvetica" pitchFamily="2" charset="0"/>
              </a:rPr>
              <a:t>const</a:t>
            </a:r>
            <a:r>
              <a:rPr lang="en-GB" dirty="0">
                <a:solidFill>
                  <a:schemeClr val="accent4"/>
                </a:solidFill>
                <a:latin typeface="Helvetica" pitchFamily="2" charset="0"/>
              </a:rPr>
              <a:t>-qualified types are </a:t>
            </a:r>
            <a:r>
              <a:rPr lang="en-GB" b="1" dirty="0">
                <a:solidFill>
                  <a:schemeClr val="accent4"/>
                </a:solidFill>
                <a:latin typeface="Helvetica" pitchFamily="2" charset="0"/>
              </a:rPr>
              <a:t>not</a:t>
            </a:r>
            <a:r>
              <a:rPr lang="en-GB" dirty="0">
                <a:solidFill>
                  <a:schemeClr val="accent4"/>
                </a:solidFill>
                <a:latin typeface="Helvetica" pitchFamily="2" charset="0"/>
              </a:rPr>
              <a:t> modifiable. In particular, they are not assignable:</a:t>
            </a:r>
          </a:p>
          <a:p>
            <a:pPr marL="0" marR="0" indent="0" algn="l" defTabSz="914400" rtl="0" fontAlgn="auto" latinLnBrk="0" hangingPunct="0">
              <a:lnSpc>
                <a:spcPct val="100000"/>
              </a:lnSpc>
              <a:spcBef>
                <a:spcPts val="0"/>
              </a:spcBef>
              <a:spcAft>
                <a:spcPts val="0"/>
              </a:spcAft>
              <a:buClrTx/>
              <a:buSzTx/>
              <a:buFontTx/>
              <a:buNone/>
              <a:tabLst/>
            </a:pPr>
            <a:endParaRPr lang="en-RU" dirty="0">
              <a:solidFill>
                <a:schemeClr val="accent4"/>
              </a:solidFill>
              <a:latin typeface="Helvetica" pitchFamily="2" charset="0"/>
              <a:sym typeface="Calibri"/>
            </a:endParaRPr>
          </a:p>
        </p:txBody>
      </p:sp>
      <p:pic>
        <p:nvPicPr>
          <p:cNvPr id="7" name="Picture 6">
            <a:extLst>
              <a:ext uri="{FF2B5EF4-FFF2-40B4-BE49-F238E27FC236}">
                <a16:creationId xmlns:a16="http://schemas.microsoft.com/office/drawing/2014/main" id="{2359B81A-5366-4641-AC8F-79F7BE1F1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751562"/>
            <a:ext cx="2743200" cy="1701800"/>
          </a:xfrm>
          <a:prstGeom prst="rect">
            <a:avLst/>
          </a:prstGeom>
        </p:spPr>
      </p:pic>
      <p:pic>
        <p:nvPicPr>
          <p:cNvPr id="14" name="Picture 13">
            <a:extLst>
              <a:ext uri="{FF2B5EF4-FFF2-40B4-BE49-F238E27FC236}">
                <a16:creationId xmlns:a16="http://schemas.microsoft.com/office/drawing/2014/main" id="{E4DAA3F5-97F8-B644-85B0-D7531AA286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395" y="2751562"/>
            <a:ext cx="2425700" cy="1016000"/>
          </a:xfrm>
          <a:prstGeom prst="rect">
            <a:avLst/>
          </a:prstGeom>
        </p:spPr>
      </p:pic>
      <p:sp>
        <p:nvSpPr>
          <p:cNvPr id="15" name="TextBox 14">
            <a:extLst>
              <a:ext uri="{FF2B5EF4-FFF2-40B4-BE49-F238E27FC236}">
                <a16:creationId xmlns:a16="http://schemas.microsoft.com/office/drawing/2014/main" id="{C6749467-62CE-3544-87A5-7915EB68246E}"/>
              </a:ext>
            </a:extLst>
          </p:cNvPr>
          <p:cNvSpPr txBox="1"/>
          <p:nvPr/>
        </p:nvSpPr>
        <p:spPr>
          <a:xfrm>
            <a:off x="1120774" y="4725891"/>
            <a:ext cx="1024744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b="1" dirty="0">
                <a:solidFill>
                  <a:schemeClr val="accent4"/>
                </a:solidFill>
                <a:latin typeface="Helvetica" pitchFamily="2" charset="0"/>
                <a:sym typeface="Calibri"/>
              </a:rPr>
              <a:t>RULE</a:t>
            </a:r>
          </a:p>
          <a:p>
            <a:pPr hangingPunct="0"/>
            <a:r>
              <a:rPr lang="en-GB" dirty="0"/>
              <a:t>If you are not going to change the value of a variable, add </a:t>
            </a:r>
            <a:r>
              <a:rPr lang="en-GB" dirty="0" err="1"/>
              <a:t>const</a:t>
            </a:r>
            <a:r>
              <a:rPr lang="en-GB" dirty="0"/>
              <a:t>-qualifier to it. This will help you to avoid mistakes, because if you try to change the value, the code will not compile.</a:t>
            </a:r>
            <a:endParaRPr lang="en-RU" dirty="0">
              <a:solidFill>
                <a:schemeClr val="accent4"/>
              </a:solidFill>
              <a:latin typeface="Helvetica" pitchFamily="2" charset="0"/>
              <a:sym typeface="Calibri"/>
            </a:endParaRPr>
          </a:p>
        </p:txBody>
      </p:sp>
    </p:spTree>
    <p:extLst>
      <p:ext uri="{BB962C8B-B14F-4D97-AF65-F5344CB8AC3E}">
        <p14:creationId xmlns:p14="http://schemas.microsoft.com/office/powerpoint/2010/main" val="375079112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t>Identifiers</a:t>
            </a:r>
            <a:endParaRPr lang="ru-RU" dirty="0">
              <a:latin typeface="+mn-lt"/>
            </a:endParaRPr>
          </a:p>
        </p:txBody>
      </p:sp>
      <p:sp>
        <p:nvSpPr>
          <p:cNvPr id="3" name="TextBox 2">
            <a:extLst>
              <a:ext uri="{FF2B5EF4-FFF2-40B4-BE49-F238E27FC236}">
                <a16:creationId xmlns:a16="http://schemas.microsoft.com/office/drawing/2014/main" id="{271F88B1-FE81-7243-BC75-6C526EDD66DB}"/>
              </a:ext>
            </a:extLst>
          </p:cNvPr>
          <p:cNvSpPr txBox="1"/>
          <p:nvPr/>
        </p:nvSpPr>
        <p:spPr>
          <a:xfrm>
            <a:off x="1120775" y="1388678"/>
            <a:ext cx="10160945"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GB" dirty="0">
                <a:solidFill>
                  <a:schemeClr val="accent4"/>
                </a:solidFill>
                <a:latin typeface="Helvetica" pitchFamily="2" charset="0"/>
              </a:rPr>
              <a:t>Any sequence of Latin letters, numbers and underscores that does not begin with a number and is not a </a:t>
            </a:r>
            <a:r>
              <a:rPr lang="en-GB" b="1" dirty="0">
                <a:solidFill>
                  <a:schemeClr val="accent4"/>
                </a:solidFill>
                <a:latin typeface="Helvetica" pitchFamily="2" charset="0"/>
              </a:rPr>
              <a:t>keyword</a:t>
            </a:r>
            <a:r>
              <a:rPr lang="en-GB" dirty="0">
                <a:solidFill>
                  <a:schemeClr val="accent4"/>
                </a:solidFill>
                <a:latin typeface="Helvetica" pitchFamily="2" charset="0"/>
              </a:rPr>
              <a:t> can be used as an identifier</a:t>
            </a:r>
            <a:r>
              <a:rPr lang="en-US" dirty="0">
                <a:solidFill>
                  <a:schemeClr val="accent4"/>
                </a:solidFill>
                <a:latin typeface="Helvetica" pitchFamily="2" charset="0"/>
              </a:rPr>
              <a:t>.</a:t>
            </a:r>
          </a:p>
          <a:p>
            <a:pPr lvl="0" eaLnBrk="0" fontAlgn="base" hangingPunct="0">
              <a:spcBef>
                <a:spcPct val="0"/>
              </a:spcBef>
              <a:spcAft>
                <a:spcPct val="0"/>
              </a:spcAft>
            </a:pPr>
            <a:endParaRPr lang="en-US" dirty="0">
              <a:solidFill>
                <a:schemeClr val="accent4"/>
              </a:solidFill>
              <a:latin typeface="Helvetica" pitchFamily="2" charset="0"/>
            </a:endParaRPr>
          </a:p>
          <a:p>
            <a:pPr lvl="0" eaLnBrk="0" fontAlgn="base" hangingPunct="0">
              <a:spcBef>
                <a:spcPct val="0"/>
              </a:spcBef>
              <a:spcAft>
                <a:spcPct val="0"/>
              </a:spcAft>
            </a:pPr>
            <a:r>
              <a:rPr lang="en-US" dirty="0">
                <a:solidFill>
                  <a:schemeClr val="accent4"/>
                </a:solidFill>
                <a:latin typeface="Helvetica" pitchFamily="2" charset="0"/>
              </a:rPr>
              <a:t>Example:</a:t>
            </a:r>
          </a:p>
          <a:p>
            <a:pPr marL="285750" lvl="0" indent="-285750" eaLnBrk="0" fontAlgn="base" hangingPunct="0">
              <a:spcBef>
                <a:spcPct val="0"/>
              </a:spcBef>
              <a:spcAft>
                <a:spcPct val="0"/>
              </a:spcAft>
              <a:buFont typeface="Arial" panose="020B0604020202020204" pitchFamily="34" charset="0"/>
              <a:buChar char="•"/>
            </a:pPr>
            <a:r>
              <a:rPr lang="en-GB" b="1" dirty="0" err="1">
                <a:solidFill>
                  <a:srgbClr val="7030A0"/>
                </a:solidFill>
                <a:latin typeface="Courier New" panose="02070309020205020404" pitchFamily="49" charset="0"/>
                <a:cs typeface="Courier New" panose="02070309020205020404" pitchFamily="49" charset="0"/>
              </a:rPr>
              <a:t>a_simple_identifier</a:t>
            </a:r>
            <a:endParaRPr lang="en-GB" b="1" dirty="0">
              <a:solidFill>
                <a:srgbClr val="7030A0"/>
              </a:solidFill>
              <a:latin typeface="Courier New" panose="02070309020205020404" pitchFamily="49" charset="0"/>
              <a:cs typeface="Courier New" panose="02070309020205020404" pitchFamily="49" charset="0"/>
            </a:endParaRPr>
          </a:p>
          <a:p>
            <a:pPr marL="285750" indent="-285750" eaLnBrk="0" fontAlgn="base" hangingPunct="0">
              <a:spcBef>
                <a:spcPct val="0"/>
              </a:spcBef>
              <a:spcAft>
                <a:spcPct val="0"/>
              </a:spcAft>
              <a:buFont typeface="Arial" panose="020B0604020202020204" pitchFamily="34" charset="0"/>
              <a:buChar char="•"/>
            </a:pPr>
            <a:r>
              <a:rPr lang="en-GB" b="1" dirty="0">
                <a:solidFill>
                  <a:srgbClr val="7030A0"/>
                </a:solidFill>
                <a:latin typeface="Courier New" panose="02070309020205020404" pitchFamily="49" charset="0"/>
                <a:cs typeface="Courier New" panose="02070309020205020404" pitchFamily="49" charset="0"/>
              </a:rPr>
              <a:t>x_dir1</a:t>
            </a:r>
          </a:p>
        </p:txBody>
      </p:sp>
      <p:sp>
        <p:nvSpPr>
          <p:cNvPr id="4" name="TextBox 3">
            <a:extLst>
              <a:ext uri="{FF2B5EF4-FFF2-40B4-BE49-F238E27FC236}">
                <a16:creationId xmlns:a16="http://schemas.microsoft.com/office/drawing/2014/main" id="{B9F14917-E020-A649-96A5-D1FB306F5781}"/>
              </a:ext>
            </a:extLst>
          </p:cNvPr>
          <p:cNvSpPr txBox="1"/>
          <p:nvPr/>
        </p:nvSpPr>
        <p:spPr>
          <a:xfrm>
            <a:off x="1120775" y="3352275"/>
            <a:ext cx="497522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US" dirty="0">
                <a:solidFill>
                  <a:schemeClr val="accent4"/>
                </a:solidFill>
                <a:latin typeface="Helvetica" pitchFamily="2" charset="0"/>
              </a:rPr>
              <a:t>Keywords:</a:t>
            </a:r>
          </a:p>
          <a:p>
            <a:pPr lvl="0" eaLnBrk="0" fontAlgn="base" hangingPunct="0">
              <a:spcBef>
                <a:spcPct val="0"/>
              </a:spcBef>
              <a:spcAft>
                <a:spcPct val="0"/>
              </a:spcAft>
            </a:pPr>
            <a:endParaRPr lang="en-US"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if</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else</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for</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do</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while</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switch</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class</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a:t>
            </a:r>
            <a:endParaRPr lang="en-GB" b="1" dirty="0">
              <a:solidFill>
                <a:srgbClr val="7030A0"/>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1802DB45-BEE9-C04A-8050-7C1B5AFBBE9D}"/>
              </a:ext>
            </a:extLst>
          </p:cNvPr>
          <p:cNvSpPr txBox="1"/>
          <p:nvPr/>
        </p:nvSpPr>
        <p:spPr>
          <a:xfrm>
            <a:off x="6096000" y="3352274"/>
            <a:ext cx="4975225"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US" b="1" dirty="0">
                <a:solidFill>
                  <a:schemeClr val="accent4"/>
                </a:solidFill>
                <a:latin typeface="Helvetica" pitchFamily="2" charset="0"/>
              </a:rPr>
              <a:t>NON</a:t>
            </a:r>
            <a:r>
              <a:rPr lang="en-US" dirty="0">
                <a:solidFill>
                  <a:schemeClr val="accent4"/>
                </a:solidFill>
                <a:latin typeface="Helvetica" pitchFamily="2" charset="0"/>
              </a:rPr>
              <a:t>-Keywords:</a:t>
            </a:r>
          </a:p>
          <a:p>
            <a:pPr lvl="0" eaLnBrk="0" fontAlgn="base" hangingPunct="0">
              <a:spcBef>
                <a:spcPct val="0"/>
              </a:spcBef>
              <a:spcAft>
                <a:spcPct val="0"/>
              </a:spcAft>
            </a:pPr>
            <a:endParaRPr lang="en-US" dirty="0">
              <a:solidFill>
                <a:schemeClr val="accent4"/>
              </a:solidFill>
              <a:latin typeface="Helvetica" pitchFamily="2" charset="0"/>
            </a:endParaRP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vector</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map</a:t>
            </a:r>
          </a:p>
          <a:p>
            <a:pPr marL="285750" lvl="0" indent="-285750" eaLnBrk="0" fontAlgn="base" hangingPunct="0">
              <a:spcBef>
                <a:spcPct val="0"/>
              </a:spcBef>
              <a:spcAft>
                <a:spcPct val="0"/>
              </a:spcAft>
              <a:buFont typeface="Arial" panose="020B0604020202020204" pitchFamily="34" charset="0"/>
              <a:buChar char="•"/>
            </a:pPr>
            <a:r>
              <a:rPr lang="en-US" b="1" dirty="0" err="1">
                <a:solidFill>
                  <a:srgbClr val="7030A0"/>
                </a:solidFill>
                <a:latin typeface="Courier New" panose="02070309020205020404" pitchFamily="49" charset="0"/>
                <a:cs typeface="Courier New" panose="02070309020205020404" pitchFamily="49" charset="0"/>
              </a:rPr>
              <a:t>cout</a:t>
            </a:r>
            <a:endParaRPr lang="en-US" b="1" dirty="0">
              <a:solidFill>
                <a:srgbClr val="7030A0"/>
              </a:solidFill>
              <a:latin typeface="Courier New" panose="02070309020205020404" pitchFamily="49" charset="0"/>
              <a:cs typeface="Courier New" panose="02070309020205020404" pitchFamily="49" charset="0"/>
            </a:endParaRPr>
          </a:p>
          <a:p>
            <a:pPr marL="285750" lvl="0" indent="-285750" eaLnBrk="0" fontAlgn="base" hangingPunct="0">
              <a:spcBef>
                <a:spcPct val="0"/>
              </a:spcBef>
              <a:spcAft>
                <a:spcPct val="0"/>
              </a:spcAft>
              <a:buFont typeface="Arial" panose="020B0604020202020204" pitchFamily="34" charset="0"/>
              <a:buChar char="•"/>
            </a:pPr>
            <a:r>
              <a:rPr lang="en-US" b="1" dirty="0" err="1">
                <a:solidFill>
                  <a:srgbClr val="7030A0"/>
                </a:solidFill>
                <a:latin typeface="Courier New" panose="02070309020205020404" pitchFamily="49" charset="0"/>
                <a:cs typeface="Courier New" panose="02070309020205020404" pitchFamily="49" charset="0"/>
              </a:rPr>
              <a:t>cin</a:t>
            </a:r>
            <a:endParaRPr lang="en-US" b="1" dirty="0">
              <a:solidFill>
                <a:srgbClr val="7030A0"/>
              </a:solidFill>
              <a:latin typeface="Courier New" panose="02070309020205020404" pitchFamily="49" charset="0"/>
              <a:cs typeface="Courier New" panose="02070309020205020404" pitchFamily="49" charset="0"/>
            </a:endParaRPr>
          </a:p>
          <a:p>
            <a:pPr marL="285750" lvl="0" indent="-285750" eaLnBrk="0" fontAlgn="base" hangingPunct="0">
              <a:spcBef>
                <a:spcPct val="0"/>
              </a:spcBef>
              <a:spcAft>
                <a:spcPct val="0"/>
              </a:spcAft>
              <a:buFont typeface="Arial" panose="020B0604020202020204" pitchFamily="34" charset="0"/>
              <a:buChar char="•"/>
            </a:pPr>
            <a:r>
              <a:rPr lang="en-US" b="1" dirty="0" err="1">
                <a:solidFill>
                  <a:srgbClr val="7030A0"/>
                </a:solidFill>
                <a:latin typeface="Courier New" panose="02070309020205020404" pitchFamily="49" charset="0"/>
                <a:cs typeface="Courier New" panose="02070309020205020404" pitchFamily="49" charset="0"/>
              </a:rPr>
              <a:t>endl</a:t>
            </a:r>
            <a:endParaRPr lang="en-US" b="1" dirty="0">
              <a:solidFill>
                <a:srgbClr val="7030A0"/>
              </a:solidFill>
              <a:latin typeface="Courier New" panose="02070309020205020404" pitchFamily="49" charset="0"/>
              <a:cs typeface="Courier New" panose="02070309020205020404" pitchFamily="49" charset="0"/>
            </a:endParaRP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list</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array</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Helvetica" pitchFamily="2" charset="0"/>
              </a:rPr>
              <a:t>…</a:t>
            </a:r>
            <a:endParaRPr lang="en-GB" b="1" dirty="0">
              <a:solidFill>
                <a:srgbClr val="7030A0"/>
              </a:solidFill>
              <a:latin typeface="Helvetica" pitchFamily="2" charset="0"/>
            </a:endParaRPr>
          </a:p>
        </p:txBody>
      </p:sp>
    </p:spTree>
    <p:extLst>
      <p:ext uri="{BB962C8B-B14F-4D97-AF65-F5344CB8AC3E}">
        <p14:creationId xmlns:p14="http://schemas.microsoft.com/office/powerpoint/2010/main" val="1962195957"/>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Types of errors in C++</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Compilation error</a:t>
            </a:r>
            <a:r>
              <a:rPr lang="en-GB" dirty="0">
                <a:solidFill>
                  <a:schemeClr val="accent4"/>
                </a:solidFill>
                <a:latin typeface="Helvetica" pitchFamily="2" charset="0"/>
              </a:rPr>
              <a:t> is a situation in which the compiler cannot convert your code to executable.</a:t>
            </a:r>
            <a:endParaRPr lang="ru-RU" dirty="0">
              <a:solidFill>
                <a:schemeClr val="accent4"/>
              </a:solidFill>
              <a:latin typeface="Helvetica" pitchFamily="2" charset="0"/>
            </a:endParaRPr>
          </a:p>
          <a:p>
            <a:pPr hangingPunct="0"/>
            <a:endParaRPr lang="ru-RU" dirty="0">
              <a:solidFill>
                <a:schemeClr val="accent4"/>
              </a:solidFill>
              <a:latin typeface="Helvetica" pitchFamily="2" charset="0"/>
              <a:sym typeface="Calibri"/>
            </a:endParaRPr>
          </a:p>
          <a:p>
            <a:pPr marL="285750" indent="-285750" hangingPunct="0">
              <a:buFont typeface="Arial" panose="020B0604020202020204" pitchFamily="34" charset="0"/>
              <a:buChar char="•"/>
            </a:pPr>
            <a:r>
              <a:rPr lang="en-GB" dirty="0">
                <a:solidFill>
                  <a:schemeClr val="accent4"/>
                </a:solidFill>
                <a:latin typeface="Helvetica" pitchFamily="2" charset="0"/>
              </a:rPr>
              <a:t>Lexical error - the written code cannot be recognized by the compiler</a:t>
            </a:r>
            <a:endParaRPr lang="ru-RU" dirty="0">
              <a:solidFill>
                <a:schemeClr val="accent4"/>
              </a:solidFill>
              <a:latin typeface="Helvetica" pitchFamily="2" charset="0"/>
            </a:endParaRPr>
          </a:p>
          <a:p>
            <a:pPr marL="285750" indent="-285750" hangingPunct="0">
              <a:buFont typeface="Arial" panose="020B0604020202020204" pitchFamily="34" charset="0"/>
              <a:buChar char="•"/>
            </a:pPr>
            <a:r>
              <a:rPr lang="en-GB" dirty="0">
                <a:solidFill>
                  <a:schemeClr val="accent4"/>
                </a:solidFill>
                <a:latin typeface="Helvetica" pitchFamily="2" charset="0"/>
              </a:rPr>
              <a:t>Syntax error. Natural language example: a sentence written from random words.</a:t>
            </a:r>
          </a:p>
          <a:p>
            <a:pPr marL="285750" indent="-285750" hangingPunct="0">
              <a:buFont typeface="Arial" panose="020B0604020202020204" pitchFamily="34" charset="0"/>
              <a:buChar char="•"/>
            </a:pPr>
            <a:r>
              <a:rPr lang="en-GB" dirty="0">
                <a:solidFill>
                  <a:schemeClr val="accent4"/>
                </a:solidFill>
                <a:latin typeface="Helvetica" pitchFamily="2" charset="0"/>
              </a:rPr>
              <a:t>Semantic error: The written text is correct, but it makes no sense. example from natural language: "Eat, please, that table." You cannot make sense and cannot complete the task given to you with the given objects.</a:t>
            </a:r>
          </a:p>
          <a:p>
            <a:pPr marL="285750" indent="-285750" hangingPunct="0">
              <a:buFont typeface="Arial" panose="020B0604020202020204" pitchFamily="34" charset="0"/>
              <a:buChar char="•"/>
            </a:pPr>
            <a:endParaRPr lang="en-GB" dirty="0">
              <a:solidFill>
                <a:schemeClr val="accent4"/>
              </a:solidFill>
              <a:latin typeface="Helvetica" pitchFamily="2" charset="0"/>
              <a:sym typeface="Calibri"/>
            </a:endParaRPr>
          </a:p>
          <a:p>
            <a:pPr hangingPunct="0"/>
            <a:r>
              <a:rPr lang="en-GB" b="1" dirty="0">
                <a:solidFill>
                  <a:schemeClr val="accent4"/>
                </a:solidFill>
                <a:latin typeface="Helvetica" pitchFamily="2" charset="0"/>
              </a:rPr>
              <a:t>Runtime</a:t>
            </a:r>
            <a:r>
              <a:rPr lang="en-GB" dirty="0">
                <a:solidFill>
                  <a:schemeClr val="accent4"/>
                </a:solidFill>
                <a:latin typeface="Helvetica" pitchFamily="2" charset="0"/>
              </a:rPr>
              <a:t> errors can't be predicted at compile time</a:t>
            </a:r>
            <a:r>
              <a:rPr lang="en-GB" dirty="0">
                <a:solidFill>
                  <a:schemeClr val="accent4"/>
                </a:solidFill>
                <a:latin typeface="Helvetica" pitchFamily="2" charset="0"/>
                <a:sym typeface="Calibri"/>
              </a:rPr>
              <a:t>:</a:t>
            </a:r>
          </a:p>
          <a:p>
            <a:pPr marL="285750" indent="-285750" hangingPunct="0">
              <a:buFont typeface="Arial" panose="020B0604020202020204" pitchFamily="34" charset="0"/>
              <a:buChar char="•"/>
            </a:pPr>
            <a:r>
              <a:rPr lang="en-GB" dirty="0">
                <a:solidFill>
                  <a:schemeClr val="accent4"/>
                </a:solidFill>
                <a:latin typeface="Helvetica" pitchFamily="2" charset="0"/>
              </a:rPr>
              <a:t>Access to unallocated memory.</a:t>
            </a:r>
          </a:p>
          <a:p>
            <a:pPr marL="285750" indent="-285750" hangingPunct="0">
              <a:buFont typeface="Arial" panose="020B0604020202020204" pitchFamily="34" charset="0"/>
              <a:buChar char="•"/>
            </a:pPr>
            <a:r>
              <a:rPr lang="en-GB" dirty="0">
                <a:solidFill>
                  <a:schemeClr val="accent4"/>
                </a:solidFill>
                <a:latin typeface="Helvetica" pitchFamily="2" charset="0"/>
              </a:rPr>
              <a:t>Stack overflow. stack memory overflow (will discuss later, but a simple example is infinite recursion)</a:t>
            </a:r>
          </a:p>
          <a:p>
            <a:pPr marL="285750" indent="-285750" hangingPunct="0">
              <a:buFont typeface="Arial" panose="020B0604020202020204" pitchFamily="34" charset="0"/>
              <a:buChar char="•"/>
            </a:pPr>
            <a:endParaRPr lang="en-GB" dirty="0">
              <a:solidFill>
                <a:schemeClr val="accent4"/>
              </a:solidFill>
              <a:latin typeface="Helvetica" pitchFamily="2" charset="0"/>
              <a:sym typeface="Calibri"/>
            </a:endParaRPr>
          </a:p>
          <a:p>
            <a:pPr hangingPunct="0"/>
            <a:r>
              <a:rPr lang="en-GB" b="1" dirty="0">
                <a:solidFill>
                  <a:schemeClr val="accent4"/>
                </a:solidFill>
                <a:latin typeface="Helvetica" pitchFamily="2" charset="0"/>
                <a:sym typeface="Calibri"/>
              </a:rPr>
              <a:t>Undefined behaviour (UB):</a:t>
            </a:r>
          </a:p>
          <a:p>
            <a:pPr marL="285750" indent="-285750" hangingPunct="0">
              <a:buFont typeface="Arial" panose="020B0604020202020204" pitchFamily="34" charset="0"/>
              <a:buChar char="•"/>
            </a:pPr>
            <a:r>
              <a:rPr lang="en-GB" dirty="0">
                <a:solidFill>
                  <a:schemeClr val="accent4"/>
                </a:solidFill>
                <a:latin typeface="Helvetica" pitchFamily="2" charset="0"/>
              </a:rPr>
              <a:t>This is when we write something that the C ++ language standard does not say anything about.</a:t>
            </a:r>
            <a:endParaRPr lang="en-US" dirty="0">
              <a:solidFill>
                <a:schemeClr val="accent4"/>
              </a:solidFill>
              <a:latin typeface="Helvetica" pitchFamily="2" charset="0"/>
              <a:sym typeface="Calibri"/>
            </a:endParaRPr>
          </a:p>
        </p:txBody>
      </p:sp>
    </p:spTree>
    <p:extLst>
      <p:ext uri="{BB962C8B-B14F-4D97-AF65-F5344CB8AC3E}">
        <p14:creationId xmlns:p14="http://schemas.microsoft.com/office/powerpoint/2010/main" val="442413377"/>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1:</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Input a number and output it’s bits in a sequence.</a:t>
            </a:r>
          </a:p>
        </p:txBody>
      </p:sp>
    </p:spTree>
    <p:extLst>
      <p:ext uri="{BB962C8B-B14F-4D97-AF65-F5344CB8AC3E}">
        <p14:creationId xmlns:p14="http://schemas.microsoft.com/office/powerpoint/2010/main" val="44971499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2:</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Find the sum of squares of numbers from 1 to N</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Input: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4</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Output: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30</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Explanation:</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1^2 + 2^2 + 3^2 + 4^2 = 1 + 4 + 9 + 16 = 30</a:t>
            </a:r>
          </a:p>
        </p:txBody>
      </p:sp>
    </p:spTree>
    <p:extLst>
      <p:ext uri="{BB962C8B-B14F-4D97-AF65-F5344CB8AC3E}">
        <p14:creationId xmlns:p14="http://schemas.microsoft.com/office/powerpoint/2010/main" val="3297525727"/>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3:</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Find the hypotenuse of a triangle (legs are given)</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Input: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3 4</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Output: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5</a:t>
            </a:r>
          </a:p>
        </p:txBody>
      </p:sp>
    </p:spTree>
    <p:extLst>
      <p:ext uri="{BB962C8B-B14F-4D97-AF65-F5344CB8AC3E}">
        <p14:creationId xmlns:p14="http://schemas.microsoft.com/office/powerpoint/2010/main" val="2260092521"/>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4:</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Find max and min of two numbers without using conditions</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Input: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3 4</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Output: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4 3</a:t>
            </a:r>
          </a:p>
        </p:txBody>
      </p:sp>
    </p:spTree>
    <p:extLst>
      <p:ext uri="{BB962C8B-B14F-4D97-AF65-F5344CB8AC3E}">
        <p14:creationId xmlns:p14="http://schemas.microsoft.com/office/powerpoint/2010/main" val="4271534501"/>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5:</a:t>
            </a:r>
          </a:p>
          <a:p>
            <a:pPr hangingPunct="0"/>
            <a:r>
              <a:rPr lang="en-GB" dirty="0">
                <a:solidFill>
                  <a:schemeClr val="accent4"/>
                </a:solidFill>
                <a:latin typeface="Helvetica" pitchFamily="2" charset="0"/>
              </a:rPr>
              <a:t>Find the number of paired bits in the binary representation of an integer</a:t>
            </a: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Input: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3</a:t>
            </a:r>
          </a:p>
          <a:p>
            <a:pPr marL="0" marR="0" indent="0" algn="l" defTabSz="914400" rtl="0" fontAlgn="auto" latinLnBrk="0" hangingPunct="0">
              <a:lnSpc>
                <a:spcPct val="100000"/>
              </a:lnSpc>
              <a:spcBef>
                <a:spcPts val="0"/>
              </a:spcBef>
              <a:spcAft>
                <a:spcPts val="0"/>
              </a:spcAft>
              <a:buClrTx/>
              <a:buSzTx/>
              <a:buFontTx/>
              <a:buNone/>
              <a:tabLst/>
            </a:pPr>
            <a:endParaRPr lang="en-US" dirty="0">
              <a:solidFill>
                <a:schemeClr val="accent4"/>
              </a:solidFill>
              <a:latin typeface="Helvetica" pitchFamily="2" charset="0"/>
              <a:sym typeface="Calibri"/>
            </a:endParaRP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Output:</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2</a:t>
            </a:r>
          </a:p>
        </p:txBody>
      </p:sp>
    </p:spTree>
    <p:extLst>
      <p:ext uri="{BB962C8B-B14F-4D97-AF65-F5344CB8AC3E}">
        <p14:creationId xmlns:p14="http://schemas.microsoft.com/office/powerpoint/2010/main" val="2891210986"/>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normAutofit/>
          </a:bodyPr>
          <a:lstStyle/>
          <a:p>
            <a:r>
              <a:rPr lang="en-US" dirty="0"/>
              <a:t>Practice</a:t>
            </a:r>
            <a:endParaRPr lang="ru-RU" dirty="0">
              <a:latin typeface="Helvetica" pitchFamily="2" charset="0"/>
            </a:endParaRPr>
          </a:p>
        </p:txBody>
      </p:sp>
      <p:sp>
        <p:nvSpPr>
          <p:cNvPr id="8" name="TextBox 7">
            <a:extLst>
              <a:ext uri="{FF2B5EF4-FFF2-40B4-BE49-F238E27FC236}">
                <a16:creationId xmlns:a16="http://schemas.microsoft.com/office/drawing/2014/main" id="{11221308-A85A-C642-BF74-26E558700E70}"/>
              </a:ext>
            </a:extLst>
          </p:cNvPr>
          <p:cNvSpPr txBox="1"/>
          <p:nvPr/>
        </p:nvSpPr>
        <p:spPr>
          <a:xfrm>
            <a:off x="1120775" y="1274237"/>
            <a:ext cx="10247441"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b="1" dirty="0">
                <a:solidFill>
                  <a:schemeClr val="accent4"/>
                </a:solidFill>
                <a:latin typeface="Helvetica" pitchFamily="2" charset="0"/>
                <a:sym typeface="Calibri"/>
              </a:rPr>
              <a:t>Problem 6:</a:t>
            </a:r>
          </a:p>
          <a:p>
            <a:pPr marL="0" marR="0" indent="0" algn="l" defTabSz="914400" rtl="0" fontAlgn="auto" latinLnBrk="0" hangingPunct="0">
              <a:lnSpc>
                <a:spcPct val="100000"/>
              </a:lnSpc>
              <a:spcBef>
                <a:spcPts val="0"/>
              </a:spcBef>
              <a:spcAft>
                <a:spcPts val="0"/>
              </a:spcAft>
              <a:buClrTx/>
              <a:buSzTx/>
              <a:buFontTx/>
              <a:buNone/>
              <a:tabLst/>
            </a:pPr>
            <a:r>
              <a:rPr lang="en-US" dirty="0">
                <a:solidFill>
                  <a:schemeClr val="accent4"/>
                </a:solidFill>
                <a:latin typeface="Helvetica" pitchFamily="2" charset="0"/>
                <a:sym typeface="Calibri"/>
              </a:rPr>
              <a:t>Let’s consider sets of:</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Digits [10]</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Latin letters (both capital and lowercase ones) [26 + 26 = 52]</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dirty="0">
              <a:solidFill>
                <a:schemeClr val="accent4"/>
              </a:solidFill>
              <a:latin typeface="Helvetica" pitchFamily="2" charset="0"/>
              <a:sym typeface="Calibri"/>
            </a:endParaRPr>
          </a:p>
          <a:p>
            <a:pPr marR="0" algn="l" defTabSz="914400" rtl="0" fontAlgn="auto" latinLnBrk="0" hangingPunct="0">
              <a:lnSpc>
                <a:spcPct val="100000"/>
              </a:lnSpc>
              <a:spcBef>
                <a:spcPts val="0"/>
              </a:spcBef>
              <a:spcAft>
                <a:spcPts val="0"/>
              </a:spcAft>
              <a:buClrTx/>
              <a:buSzTx/>
              <a:tabLst/>
            </a:pPr>
            <a:r>
              <a:rPr lang="en-US" dirty="0">
                <a:solidFill>
                  <a:schemeClr val="accent4"/>
                </a:solidFill>
                <a:latin typeface="Helvetica" pitchFamily="2" charset="0"/>
                <a:sym typeface="Calibri"/>
              </a:rPr>
              <a:t>Implement the next functions: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Input the set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Output set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Unite two sets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Intersect two sets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Invert set</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Calculate symmetric difference between two sets</a:t>
            </a:r>
          </a:p>
          <a:p>
            <a:pPr marL="285750" marR="0" indent="-28575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dirty="0">
                <a:solidFill>
                  <a:schemeClr val="accent4"/>
                </a:solidFill>
                <a:latin typeface="Helvetica" pitchFamily="2" charset="0"/>
                <a:sym typeface="Calibri"/>
              </a:rPr>
              <a:t>Calculate difference between two sets</a:t>
            </a:r>
          </a:p>
        </p:txBody>
      </p:sp>
    </p:spTree>
    <p:extLst>
      <p:ext uri="{BB962C8B-B14F-4D97-AF65-F5344CB8AC3E}">
        <p14:creationId xmlns:p14="http://schemas.microsoft.com/office/powerpoint/2010/main" val="2857935823"/>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Arrays</a:t>
            </a:r>
            <a:endParaRPr lang="en-RU" dirty="0"/>
          </a:p>
        </p:txBody>
      </p:sp>
      <p:sp>
        <p:nvSpPr>
          <p:cNvPr id="4" name="TextBox 3">
            <a:extLst>
              <a:ext uri="{FF2B5EF4-FFF2-40B4-BE49-F238E27FC236}">
                <a16:creationId xmlns:a16="http://schemas.microsoft.com/office/drawing/2014/main" id="{4BF2FD1F-F182-0342-995B-CE5E417290C2}"/>
              </a:ext>
            </a:extLst>
          </p:cNvPr>
          <p:cNvSpPr txBox="1"/>
          <p:nvPr/>
        </p:nvSpPr>
        <p:spPr>
          <a:xfrm>
            <a:off x="1120774" y="1461947"/>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Variable is like a cell in a storage room</a:t>
            </a:r>
            <a:endParaRPr lang="ru-RU" sz="1600" dirty="0">
              <a:latin typeface="Helvetica" pitchFamily="2" charset="0"/>
              <a:ea typeface="+mj-ea"/>
              <a:cs typeface="+mj-cs"/>
              <a:sym typeface="Calibri"/>
            </a:endParaRPr>
          </a:p>
        </p:txBody>
      </p:sp>
      <p:sp>
        <p:nvSpPr>
          <p:cNvPr id="6" name="TextBox 5">
            <a:extLst>
              <a:ext uri="{FF2B5EF4-FFF2-40B4-BE49-F238E27FC236}">
                <a16:creationId xmlns:a16="http://schemas.microsoft.com/office/drawing/2014/main" id="{4BF2FD1F-F182-0342-995B-CE5E417290C2}"/>
              </a:ext>
            </a:extLst>
          </p:cNvPr>
          <p:cNvSpPr txBox="1"/>
          <p:nvPr/>
        </p:nvSpPr>
        <p:spPr>
          <a:xfrm>
            <a:off x="1120773" y="2019654"/>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But what if we want to take an arbitrary amount of these cells?</a:t>
            </a:r>
            <a:endParaRPr lang="ru-RU" sz="1600" dirty="0">
              <a:latin typeface="Helvetica" pitchFamily="2" charset="0"/>
              <a:ea typeface="+mj-ea"/>
              <a:cs typeface="+mj-cs"/>
              <a:sym typeface="Calibri"/>
            </a:endParaRPr>
          </a:p>
        </p:txBody>
      </p:sp>
      <p:sp>
        <p:nvSpPr>
          <p:cNvPr id="7" name="TextBox 6">
            <a:extLst>
              <a:ext uri="{FF2B5EF4-FFF2-40B4-BE49-F238E27FC236}">
                <a16:creationId xmlns:a16="http://schemas.microsoft.com/office/drawing/2014/main" id="{4BF2FD1F-F182-0342-995B-CE5E417290C2}"/>
              </a:ext>
            </a:extLst>
          </p:cNvPr>
          <p:cNvSpPr txBox="1"/>
          <p:nvPr/>
        </p:nvSpPr>
        <p:spPr>
          <a:xfrm>
            <a:off x="1120773" y="3894636"/>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An array is special type of a variable. It contains several variables of the same type at once.</a:t>
            </a:r>
            <a:endParaRPr lang="ru-RU" sz="1600" dirty="0">
              <a:latin typeface="Helvetica" pitchFamily="2" charset="0"/>
              <a:ea typeface="+mj-ea"/>
              <a:cs typeface="+mj-cs"/>
              <a:sym typeface="Calibri"/>
            </a:endParaRPr>
          </a:p>
        </p:txBody>
      </p:sp>
      <p:graphicFrame>
        <p:nvGraphicFramePr>
          <p:cNvPr id="3" name="Таблица 2"/>
          <p:cNvGraphicFramePr>
            <a:graphicFrameLocks noGrp="1"/>
          </p:cNvGraphicFramePr>
          <p:nvPr/>
        </p:nvGraphicFramePr>
        <p:xfrm>
          <a:off x="3859557" y="2823549"/>
          <a:ext cx="4248726" cy="370840"/>
        </p:xfrm>
        <a:graphic>
          <a:graphicData uri="http://schemas.openxmlformats.org/drawingml/2006/table">
            <a:tbl>
              <a:tblPr firstRow="1" bandRow="1">
                <a:tableStyleId>{22838BEF-8BB2-4498-84A7-C5851F593DF1}</a:tableStyleId>
              </a:tblPr>
              <a:tblGrid>
                <a:gridCol w="708121">
                  <a:extLst>
                    <a:ext uri="{9D8B030D-6E8A-4147-A177-3AD203B41FA5}">
                      <a16:colId xmlns:a16="http://schemas.microsoft.com/office/drawing/2014/main" val="4167438508"/>
                    </a:ext>
                  </a:extLst>
                </a:gridCol>
                <a:gridCol w="708121">
                  <a:extLst>
                    <a:ext uri="{9D8B030D-6E8A-4147-A177-3AD203B41FA5}">
                      <a16:colId xmlns:a16="http://schemas.microsoft.com/office/drawing/2014/main" val="3321414957"/>
                    </a:ext>
                  </a:extLst>
                </a:gridCol>
                <a:gridCol w="708121">
                  <a:extLst>
                    <a:ext uri="{9D8B030D-6E8A-4147-A177-3AD203B41FA5}">
                      <a16:colId xmlns:a16="http://schemas.microsoft.com/office/drawing/2014/main" val="2915215043"/>
                    </a:ext>
                  </a:extLst>
                </a:gridCol>
                <a:gridCol w="708121">
                  <a:extLst>
                    <a:ext uri="{9D8B030D-6E8A-4147-A177-3AD203B41FA5}">
                      <a16:colId xmlns:a16="http://schemas.microsoft.com/office/drawing/2014/main" val="1411060484"/>
                    </a:ext>
                  </a:extLst>
                </a:gridCol>
                <a:gridCol w="708121">
                  <a:extLst>
                    <a:ext uri="{9D8B030D-6E8A-4147-A177-3AD203B41FA5}">
                      <a16:colId xmlns:a16="http://schemas.microsoft.com/office/drawing/2014/main" val="2255900697"/>
                    </a:ext>
                  </a:extLst>
                </a:gridCol>
                <a:gridCol w="708121">
                  <a:extLst>
                    <a:ext uri="{9D8B030D-6E8A-4147-A177-3AD203B41FA5}">
                      <a16:colId xmlns:a16="http://schemas.microsoft.com/office/drawing/2014/main" val="3749611127"/>
                    </a:ext>
                  </a:extLst>
                </a:gridCol>
              </a:tblGrid>
              <a:tr h="370840">
                <a:tc>
                  <a:txBody>
                    <a:bodyPr/>
                    <a:lstStyle/>
                    <a:p>
                      <a:pPr algn="ctr"/>
                      <a:r>
                        <a:rPr lang="ru-RU" b="0" dirty="0"/>
                        <a:t>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b="0" dirty="0"/>
                        <a:t>5326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b="0" dirty="0"/>
                        <a:t>37345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b="0"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b="0"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b="0"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727495"/>
                  </a:ext>
                </a:extLst>
              </a:tr>
            </a:tbl>
          </a:graphicData>
        </a:graphic>
      </p:graphicFrame>
      <p:sp>
        <p:nvSpPr>
          <p:cNvPr id="8" name="TextBox 7">
            <a:extLst>
              <a:ext uri="{FF2B5EF4-FFF2-40B4-BE49-F238E27FC236}">
                <a16:creationId xmlns:a16="http://schemas.microsoft.com/office/drawing/2014/main" id="{4BF2FD1F-F182-0342-995B-CE5E417290C2}"/>
              </a:ext>
            </a:extLst>
          </p:cNvPr>
          <p:cNvSpPr txBox="1"/>
          <p:nvPr/>
        </p:nvSpPr>
        <p:spPr>
          <a:xfrm>
            <a:off x="3354211" y="2855081"/>
            <a:ext cx="50534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latin typeface="Consolas" panose="020B0609020204030204" pitchFamily="49" charset="0"/>
                <a:sym typeface="Calibri"/>
              </a:rPr>
              <a:t>a = </a:t>
            </a:r>
            <a:endParaRPr lang="ru-RU" sz="1400" dirty="0">
              <a:latin typeface="Consolas" panose="020B0609020204030204" pitchFamily="49" charset="0"/>
              <a:sym typeface="Calibri"/>
            </a:endParaRPr>
          </a:p>
        </p:txBody>
      </p:sp>
      <p:sp>
        <p:nvSpPr>
          <p:cNvPr id="9" name="TextBox 8">
            <a:extLst>
              <a:ext uri="{FF2B5EF4-FFF2-40B4-BE49-F238E27FC236}">
                <a16:creationId xmlns:a16="http://schemas.microsoft.com/office/drawing/2014/main" id="{4BF2FD1F-F182-0342-995B-CE5E417290C2}"/>
              </a:ext>
            </a:extLst>
          </p:cNvPr>
          <p:cNvSpPr txBox="1"/>
          <p:nvPr/>
        </p:nvSpPr>
        <p:spPr>
          <a:xfrm>
            <a:off x="1120773" y="4561543"/>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Moreover, the elements of the array are ordered - each has its own number.</a:t>
            </a:r>
            <a:endParaRPr lang="ru-RU" sz="1600" dirty="0">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4BF2FD1F-F182-0342-995B-CE5E417290C2}"/>
              </a:ext>
            </a:extLst>
          </p:cNvPr>
          <p:cNvSpPr txBox="1"/>
          <p:nvPr/>
        </p:nvSpPr>
        <p:spPr>
          <a:xfrm>
            <a:off x="1120773" y="5431066"/>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Only the entire array has a name, the elements have only an ordinal number in this array</a:t>
            </a:r>
            <a:endParaRPr lang="ru-RU" sz="1600" dirty="0">
              <a:latin typeface="Helvetica" pitchFamily="2" charset="0"/>
              <a:ea typeface="+mj-ea"/>
              <a:cs typeface="+mj-cs"/>
              <a:sym typeface="Calibri"/>
            </a:endParaRPr>
          </a:p>
        </p:txBody>
      </p:sp>
    </p:spTree>
    <p:extLst>
      <p:ext uri="{BB962C8B-B14F-4D97-AF65-F5344CB8AC3E}">
        <p14:creationId xmlns:p14="http://schemas.microsoft.com/office/powerpoint/2010/main" val="148792895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Arrays</a:t>
            </a:r>
            <a:endParaRPr lang="en-RU" dirty="0"/>
          </a:p>
        </p:txBody>
      </p:sp>
      <p:sp>
        <p:nvSpPr>
          <p:cNvPr id="8" name="TextBox 7">
            <a:extLst>
              <a:ext uri="{FF2B5EF4-FFF2-40B4-BE49-F238E27FC236}">
                <a16:creationId xmlns:a16="http://schemas.microsoft.com/office/drawing/2014/main" id="{4BF2FD1F-F182-0342-995B-CE5E417290C2}"/>
              </a:ext>
            </a:extLst>
          </p:cNvPr>
          <p:cNvSpPr txBox="1"/>
          <p:nvPr/>
        </p:nvSpPr>
        <p:spPr>
          <a:xfrm>
            <a:off x="3354211" y="2620932"/>
            <a:ext cx="50534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latin typeface="Consolas" panose="020B0609020204030204" pitchFamily="49" charset="0"/>
                <a:sym typeface="Calibri"/>
              </a:rPr>
              <a:t>a = </a:t>
            </a:r>
            <a:endParaRPr lang="ru-RU" sz="1400" dirty="0">
              <a:latin typeface="Consolas" panose="020B0609020204030204" pitchFamily="49" charset="0"/>
              <a:sym typeface="Calibri"/>
            </a:endParaRPr>
          </a:p>
        </p:txBody>
      </p:sp>
      <p:sp>
        <p:nvSpPr>
          <p:cNvPr id="9" name="TextBox 8">
            <a:extLst>
              <a:ext uri="{FF2B5EF4-FFF2-40B4-BE49-F238E27FC236}">
                <a16:creationId xmlns:a16="http://schemas.microsoft.com/office/drawing/2014/main" id="{4BF2FD1F-F182-0342-995B-CE5E417290C2}"/>
              </a:ext>
            </a:extLst>
          </p:cNvPr>
          <p:cNvSpPr txBox="1"/>
          <p:nvPr/>
        </p:nvSpPr>
        <p:spPr>
          <a:xfrm>
            <a:off x="1120773" y="3416411"/>
            <a:ext cx="972629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You can think of the index as the distance from the leftmost element. On the ruler, lines are also numbered from zero.</a:t>
            </a:r>
            <a:endParaRPr lang="ru-RU" sz="1600" dirty="0">
              <a:latin typeface="Helvetica" pitchFamily="2" charset="0"/>
              <a:ea typeface="+mj-ea"/>
              <a:cs typeface="+mj-cs"/>
              <a:sym typeface="Calibri"/>
            </a:endParaRPr>
          </a:p>
        </p:txBody>
      </p:sp>
      <p:sp>
        <p:nvSpPr>
          <p:cNvPr id="10" name="TextBox 9">
            <a:extLst>
              <a:ext uri="{FF2B5EF4-FFF2-40B4-BE49-F238E27FC236}">
                <a16:creationId xmlns:a16="http://schemas.microsoft.com/office/drawing/2014/main" id="{4BF2FD1F-F182-0342-995B-CE5E417290C2}"/>
              </a:ext>
            </a:extLst>
          </p:cNvPr>
          <p:cNvSpPr txBox="1"/>
          <p:nvPr/>
        </p:nvSpPr>
        <p:spPr>
          <a:xfrm>
            <a:off x="1120772" y="4147978"/>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An array element is accessed through square brackets: a [</a:t>
            </a:r>
            <a:r>
              <a:rPr lang="en-GB" sz="1600" dirty="0" err="1"/>
              <a:t>i</a:t>
            </a:r>
            <a:r>
              <a:rPr lang="en-GB" sz="1600" dirty="0"/>
              <a:t>]</a:t>
            </a:r>
            <a:endParaRPr lang="ru-RU" sz="1600" dirty="0">
              <a:latin typeface="Consolas" panose="020B0609020204030204" pitchFamily="49" charset="0"/>
              <a:ea typeface="+mj-ea"/>
              <a:cs typeface="+mj-cs"/>
              <a:sym typeface="Calibri"/>
            </a:endParaRPr>
          </a:p>
        </p:txBody>
      </p:sp>
      <p:graphicFrame>
        <p:nvGraphicFramePr>
          <p:cNvPr id="11" name="Таблица 10"/>
          <p:cNvGraphicFramePr>
            <a:graphicFrameLocks noGrp="1"/>
          </p:cNvGraphicFramePr>
          <p:nvPr/>
        </p:nvGraphicFramePr>
        <p:xfrm>
          <a:off x="3859557" y="2218560"/>
          <a:ext cx="4248726" cy="741680"/>
        </p:xfrm>
        <a:graphic>
          <a:graphicData uri="http://schemas.openxmlformats.org/drawingml/2006/table">
            <a:tbl>
              <a:tblPr firstRow="1" bandRow="1">
                <a:tableStyleId>{22838BEF-8BB2-4498-84A7-C5851F593DF1}</a:tableStyleId>
              </a:tblPr>
              <a:tblGrid>
                <a:gridCol w="708121">
                  <a:extLst>
                    <a:ext uri="{9D8B030D-6E8A-4147-A177-3AD203B41FA5}">
                      <a16:colId xmlns:a16="http://schemas.microsoft.com/office/drawing/2014/main" val="4167438508"/>
                    </a:ext>
                  </a:extLst>
                </a:gridCol>
                <a:gridCol w="708121">
                  <a:extLst>
                    <a:ext uri="{9D8B030D-6E8A-4147-A177-3AD203B41FA5}">
                      <a16:colId xmlns:a16="http://schemas.microsoft.com/office/drawing/2014/main" val="3321414957"/>
                    </a:ext>
                  </a:extLst>
                </a:gridCol>
                <a:gridCol w="708121">
                  <a:extLst>
                    <a:ext uri="{9D8B030D-6E8A-4147-A177-3AD203B41FA5}">
                      <a16:colId xmlns:a16="http://schemas.microsoft.com/office/drawing/2014/main" val="2915215043"/>
                    </a:ext>
                  </a:extLst>
                </a:gridCol>
                <a:gridCol w="708121">
                  <a:extLst>
                    <a:ext uri="{9D8B030D-6E8A-4147-A177-3AD203B41FA5}">
                      <a16:colId xmlns:a16="http://schemas.microsoft.com/office/drawing/2014/main" val="1411060484"/>
                    </a:ext>
                  </a:extLst>
                </a:gridCol>
                <a:gridCol w="708121">
                  <a:extLst>
                    <a:ext uri="{9D8B030D-6E8A-4147-A177-3AD203B41FA5}">
                      <a16:colId xmlns:a16="http://schemas.microsoft.com/office/drawing/2014/main" val="2255900697"/>
                    </a:ext>
                  </a:extLst>
                </a:gridCol>
                <a:gridCol w="708121">
                  <a:extLst>
                    <a:ext uri="{9D8B030D-6E8A-4147-A177-3AD203B41FA5}">
                      <a16:colId xmlns:a16="http://schemas.microsoft.com/office/drawing/2014/main" val="3749611127"/>
                    </a:ext>
                  </a:extLst>
                </a:gridCol>
              </a:tblGrid>
              <a:tr h="370840">
                <a:tc>
                  <a:txBody>
                    <a:bodyPr/>
                    <a:lstStyle/>
                    <a:p>
                      <a:pPr algn="ctr"/>
                      <a:r>
                        <a:rPr lang="ru-RU"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46691926"/>
                  </a:ext>
                </a:extLst>
              </a:tr>
              <a:tr h="370840">
                <a:tc>
                  <a:txBody>
                    <a:bodyPr/>
                    <a:lstStyle/>
                    <a:p>
                      <a:pPr algn="ctr"/>
                      <a:r>
                        <a:rPr lang="ru-RU" dirty="0"/>
                        <a:t>124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5326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37345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ru-RU" dirty="0"/>
                        <a:t>-12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1727495"/>
                  </a:ext>
                </a:extLst>
              </a:tr>
            </a:tbl>
          </a:graphicData>
        </a:graphic>
      </p:graphicFrame>
      <p:sp>
        <p:nvSpPr>
          <p:cNvPr id="12" name="TextBox 11">
            <a:extLst>
              <a:ext uri="{FF2B5EF4-FFF2-40B4-BE49-F238E27FC236}">
                <a16:creationId xmlns:a16="http://schemas.microsoft.com/office/drawing/2014/main" id="{4BF2FD1F-F182-0342-995B-CE5E417290C2}"/>
              </a:ext>
            </a:extLst>
          </p:cNvPr>
          <p:cNvSpPr txBox="1"/>
          <p:nvPr/>
        </p:nvSpPr>
        <p:spPr>
          <a:xfrm>
            <a:off x="1120773" y="1551653"/>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Items are numbered starting at zero. The number of an element in an array is called its index</a:t>
            </a:r>
            <a:endParaRPr lang="ru-RU" sz="1600" i="1" dirty="0">
              <a:latin typeface="Helvetica" pitchFamily="2" charset="0"/>
              <a:ea typeface="+mj-ea"/>
              <a:cs typeface="+mj-cs"/>
              <a:sym typeface="Calibri"/>
            </a:endParaRPr>
          </a:p>
        </p:txBody>
      </p:sp>
      <p:sp>
        <p:nvSpPr>
          <p:cNvPr id="13" name="TextBox 12">
            <a:extLst>
              <a:ext uri="{FF2B5EF4-FFF2-40B4-BE49-F238E27FC236}">
                <a16:creationId xmlns:a16="http://schemas.microsoft.com/office/drawing/2014/main" id="{4BF2FD1F-F182-0342-995B-CE5E417290C2}"/>
              </a:ext>
            </a:extLst>
          </p:cNvPr>
          <p:cNvSpPr txBox="1"/>
          <p:nvPr/>
        </p:nvSpPr>
        <p:spPr>
          <a:xfrm>
            <a:off x="4408396" y="4740960"/>
            <a:ext cx="3151045"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latin typeface="Consolas" panose="020B0609020204030204" pitchFamily="49" charset="0"/>
                <a:sym typeface="Calibri"/>
              </a:rPr>
              <a:t>std::</a:t>
            </a:r>
            <a:r>
              <a:rPr lang="en-US" sz="1400" dirty="0" err="1">
                <a:latin typeface="Consolas" panose="020B0609020204030204" pitchFamily="49" charset="0"/>
                <a:sym typeface="Calibri"/>
              </a:rPr>
              <a:t>cout</a:t>
            </a:r>
            <a:r>
              <a:rPr lang="en-US" sz="1400" dirty="0">
                <a:latin typeface="Consolas" panose="020B0609020204030204" pitchFamily="49" charset="0"/>
                <a:sym typeface="Calibri"/>
              </a:rPr>
              <a:t> &lt;&lt; a[1] &lt;&lt; std::</a:t>
            </a:r>
            <a:r>
              <a:rPr lang="en-US" sz="1400" dirty="0" err="1">
                <a:latin typeface="Consolas" panose="020B0609020204030204" pitchFamily="49" charset="0"/>
                <a:sym typeface="Calibri"/>
              </a:rPr>
              <a:t>endl</a:t>
            </a:r>
            <a:r>
              <a:rPr lang="en-US" sz="1400" dirty="0">
                <a:latin typeface="Consolas" panose="020B0609020204030204" pitchFamily="49" charset="0"/>
                <a:sym typeface="Calibri"/>
              </a:rPr>
              <a:t>;</a:t>
            </a:r>
          </a:p>
          <a:p>
            <a:pPr hangingPunct="0"/>
            <a:r>
              <a:rPr lang="en-US" sz="1400" dirty="0">
                <a:latin typeface="Consolas" panose="020B0609020204030204" pitchFamily="49" charset="0"/>
                <a:sym typeface="Calibri"/>
              </a:rPr>
              <a:t>a[2] = 0;</a:t>
            </a:r>
          </a:p>
          <a:p>
            <a:pPr hangingPunct="0"/>
            <a:r>
              <a:rPr lang="en-US" sz="1400" dirty="0">
                <a:latin typeface="Consolas" panose="020B0609020204030204" pitchFamily="49" charset="0"/>
                <a:sym typeface="Calibri"/>
              </a:rPr>
              <a:t>a[3] = a[2] + a[1];</a:t>
            </a:r>
          </a:p>
          <a:p>
            <a:pPr hangingPunct="0"/>
            <a:r>
              <a:rPr lang="en-US" sz="1400" dirty="0">
                <a:latin typeface="Consolas" panose="020B0609020204030204" pitchFamily="49" charset="0"/>
                <a:sym typeface="Calibri"/>
              </a:rPr>
              <a:t>std::</a:t>
            </a:r>
            <a:r>
              <a:rPr lang="en-US" sz="1400" dirty="0" err="1">
                <a:latin typeface="Consolas" panose="020B0609020204030204" pitchFamily="49" charset="0"/>
                <a:sym typeface="Calibri"/>
              </a:rPr>
              <a:t>cout</a:t>
            </a:r>
            <a:r>
              <a:rPr lang="en-US" sz="1400" dirty="0">
                <a:latin typeface="Consolas" panose="020B0609020204030204" pitchFamily="49" charset="0"/>
                <a:sym typeface="Calibri"/>
              </a:rPr>
              <a:t> &lt;&lt; a[3] &lt;&lt; std::</a:t>
            </a:r>
            <a:r>
              <a:rPr lang="en-US" sz="1400" dirty="0" err="1">
                <a:latin typeface="Consolas" panose="020B0609020204030204" pitchFamily="49" charset="0"/>
                <a:sym typeface="Calibri"/>
              </a:rPr>
              <a:t>endl</a:t>
            </a:r>
            <a:r>
              <a:rPr lang="en-US" sz="1400" dirty="0">
                <a:latin typeface="Consolas" panose="020B0609020204030204" pitchFamily="49" charset="0"/>
                <a:sym typeface="Calibri"/>
              </a:rPr>
              <a:t>;</a:t>
            </a:r>
            <a:endParaRPr lang="ru-RU" sz="1400" dirty="0">
              <a:latin typeface="Consolas" panose="020B0609020204030204" pitchFamily="49" charset="0"/>
              <a:sym typeface="Calibri"/>
            </a:endParaRPr>
          </a:p>
        </p:txBody>
      </p:sp>
      <p:sp>
        <p:nvSpPr>
          <p:cNvPr id="14" name="TextBox 13">
            <a:extLst>
              <a:ext uri="{FF2B5EF4-FFF2-40B4-BE49-F238E27FC236}">
                <a16:creationId xmlns:a16="http://schemas.microsoft.com/office/drawing/2014/main" id="{4BF2FD1F-F182-0342-995B-CE5E417290C2}"/>
              </a:ext>
            </a:extLst>
          </p:cNvPr>
          <p:cNvSpPr txBox="1"/>
          <p:nvPr/>
        </p:nvSpPr>
        <p:spPr>
          <a:xfrm>
            <a:off x="9027099" y="2458596"/>
            <a:ext cx="2352101"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100" dirty="0">
                <a:latin typeface="Helvetica" pitchFamily="2" charset="0"/>
                <a:ea typeface="+mj-ea"/>
                <a:cs typeface="+mj-cs"/>
                <a:sym typeface="Calibri"/>
              </a:rPr>
              <a:t>Array size is</a:t>
            </a:r>
            <a:r>
              <a:rPr lang="ru-RU" sz="1100" dirty="0">
                <a:latin typeface="Helvetica" pitchFamily="2" charset="0"/>
                <a:ea typeface="+mj-ea"/>
                <a:cs typeface="+mj-cs"/>
                <a:sym typeface="Calibri"/>
              </a:rPr>
              <a:t>  6!</a:t>
            </a:r>
            <a:endParaRPr lang="ru-RU" sz="1100" i="1" dirty="0">
              <a:latin typeface="Helvetica" pitchFamily="2" charset="0"/>
              <a:ea typeface="+mj-ea"/>
              <a:cs typeface="+mj-cs"/>
              <a:sym typeface="Calibri"/>
            </a:endParaRPr>
          </a:p>
        </p:txBody>
      </p:sp>
    </p:spTree>
    <p:extLst>
      <p:ext uri="{BB962C8B-B14F-4D97-AF65-F5344CB8AC3E}">
        <p14:creationId xmlns:p14="http://schemas.microsoft.com/office/powerpoint/2010/main" val="1901415757"/>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Arrays</a:t>
            </a:r>
            <a:endParaRPr lang="en-RU" dirty="0"/>
          </a:p>
        </p:txBody>
      </p:sp>
      <p:sp>
        <p:nvSpPr>
          <p:cNvPr id="12" name="TextBox 11">
            <a:extLst>
              <a:ext uri="{FF2B5EF4-FFF2-40B4-BE49-F238E27FC236}">
                <a16:creationId xmlns:a16="http://schemas.microsoft.com/office/drawing/2014/main" id="{4BF2FD1F-F182-0342-995B-CE5E417290C2}"/>
              </a:ext>
            </a:extLst>
          </p:cNvPr>
          <p:cNvSpPr txBox="1"/>
          <p:nvPr/>
        </p:nvSpPr>
        <p:spPr>
          <a:xfrm>
            <a:off x="1120773" y="1551653"/>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When creating an array, you need to specify its size:</a:t>
            </a:r>
            <a:endParaRPr lang="ru-RU" sz="1600" i="1" dirty="0">
              <a:latin typeface="Helvetica" pitchFamily="2" charset="0"/>
              <a:ea typeface="+mj-ea"/>
              <a:cs typeface="+mj-cs"/>
              <a:sym typeface="Calibri"/>
            </a:endParaRPr>
          </a:p>
        </p:txBody>
      </p:sp>
      <p:sp>
        <p:nvSpPr>
          <p:cNvPr id="14" name="TextBox 13">
            <a:extLst>
              <a:ext uri="{FF2B5EF4-FFF2-40B4-BE49-F238E27FC236}">
                <a16:creationId xmlns:a16="http://schemas.microsoft.com/office/drawing/2014/main" id="{4BF2FD1F-F182-0342-995B-CE5E417290C2}"/>
              </a:ext>
            </a:extLst>
          </p:cNvPr>
          <p:cNvSpPr txBox="1"/>
          <p:nvPr/>
        </p:nvSpPr>
        <p:spPr>
          <a:xfrm>
            <a:off x="4408395" y="2144635"/>
            <a:ext cx="31510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int </a:t>
            </a:r>
            <a:r>
              <a:rPr lang="en-US" sz="1400" dirty="0">
                <a:latin typeface="Consolas" panose="020B0609020204030204" pitchFamily="49" charset="0"/>
                <a:sym typeface="Calibri"/>
              </a:rPr>
              <a:t>a[6];</a:t>
            </a:r>
            <a:endParaRPr lang="ru-RU" sz="1400" dirty="0">
              <a:latin typeface="Consolas" panose="020B0609020204030204" pitchFamily="49" charset="0"/>
              <a:sym typeface="Calibri"/>
            </a:endParaRPr>
          </a:p>
        </p:txBody>
      </p:sp>
      <p:sp>
        <p:nvSpPr>
          <p:cNvPr id="15" name="TextBox 14">
            <a:extLst>
              <a:ext uri="{FF2B5EF4-FFF2-40B4-BE49-F238E27FC236}">
                <a16:creationId xmlns:a16="http://schemas.microsoft.com/office/drawing/2014/main" id="{4BF2FD1F-F182-0342-995B-CE5E417290C2}"/>
              </a:ext>
            </a:extLst>
          </p:cNvPr>
          <p:cNvSpPr txBox="1"/>
          <p:nvPr/>
        </p:nvSpPr>
        <p:spPr>
          <a:xfrm>
            <a:off x="1120769" y="2591451"/>
            <a:ext cx="9726295"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By default, as in the case of an uninitialized variable, all array elements contain so-called garbage. That is, each element has no specific meaning. Therefore, the arrays need to be initialized:</a:t>
            </a:r>
            <a:endParaRPr lang="ru-RU" sz="1600" i="1" dirty="0">
              <a:latin typeface="Helvetica" pitchFamily="2" charset="0"/>
              <a:ea typeface="+mj-ea"/>
              <a:cs typeface="+mj-cs"/>
              <a:sym typeface="Calibri"/>
            </a:endParaRPr>
          </a:p>
        </p:txBody>
      </p:sp>
      <p:sp>
        <p:nvSpPr>
          <p:cNvPr id="16" name="TextBox 15">
            <a:extLst>
              <a:ext uri="{FF2B5EF4-FFF2-40B4-BE49-F238E27FC236}">
                <a16:creationId xmlns:a16="http://schemas.microsoft.com/office/drawing/2014/main" id="{4BF2FD1F-F182-0342-995B-CE5E417290C2}"/>
              </a:ext>
            </a:extLst>
          </p:cNvPr>
          <p:cNvSpPr txBox="1"/>
          <p:nvPr/>
        </p:nvSpPr>
        <p:spPr>
          <a:xfrm>
            <a:off x="1120769" y="4786319"/>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600" dirty="0">
                <a:latin typeface="Helvetica" pitchFamily="2" charset="0"/>
                <a:ea typeface="+mj-ea"/>
                <a:cs typeface="+mj-cs"/>
                <a:sym typeface="Calibri"/>
              </a:rPr>
              <a:t>Array and for loop are best friends =)</a:t>
            </a:r>
            <a:endParaRPr lang="ru-RU" sz="1600" i="1" dirty="0">
              <a:latin typeface="Helvetica" pitchFamily="2" charset="0"/>
              <a:ea typeface="+mj-ea"/>
              <a:cs typeface="+mj-cs"/>
              <a:sym typeface="Calibri"/>
            </a:endParaRPr>
          </a:p>
        </p:txBody>
      </p:sp>
      <p:sp>
        <p:nvSpPr>
          <p:cNvPr id="17" name="TextBox 16">
            <a:extLst>
              <a:ext uri="{FF2B5EF4-FFF2-40B4-BE49-F238E27FC236}">
                <a16:creationId xmlns:a16="http://schemas.microsoft.com/office/drawing/2014/main" id="{4BF2FD1F-F182-0342-995B-CE5E417290C2}"/>
              </a:ext>
            </a:extLst>
          </p:cNvPr>
          <p:cNvSpPr txBox="1"/>
          <p:nvPr/>
        </p:nvSpPr>
        <p:spPr>
          <a:xfrm>
            <a:off x="4331932" y="5588835"/>
            <a:ext cx="3303967"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err="1">
                <a:solidFill>
                  <a:srgbClr val="015DAC"/>
                </a:solidFill>
                <a:latin typeface="Consolas" panose="020B0609020204030204" pitchFamily="49" charset="0"/>
                <a:sym typeface="Calibri"/>
              </a:rPr>
              <a:t>int</a:t>
            </a:r>
            <a:r>
              <a:rPr lang="en-US" sz="1400" dirty="0">
                <a:solidFill>
                  <a:srgbClr val="015DAC"/>
                </a:solidFill>
                <a:latin typeface="Consolas" panose="020B0609020204030204" pitchFamily="49" charset="0"/>
                <a:sym typeface="Calibri"/>
              </a:rPr>
              <a:t> </a:t>
            </a:r>
            <a:r>
              <a:rPr lang="en-US" sz="1400" dirty="0">
                <a:latin typeface="Consolas" panose="020B0609020204030204" pitchFamily="49" charset="0"/>
                <a:sym typeface="Calibri"/>
              </a:rPr>
              <a:t>a[</a:t>
            </a:r>
            <a:r>
              <a:rPr lang="ru-RU" sz="1400" dirty="0">
                <a:latin typeface="Consolas" panose="020B0609020204030204" pitchFamily="49" charset="0"/>
                <a:sym typeface="Calibri"/>
              </a:rPr>
              <a:t>10</a:t>
            </a:r>
            <a:r>
              <a:rPr lang="en-US" sz="1400" dirty="0">
                <a:latin typeface="Consolas" panose="020B0609020204030204" pitchFamily="49" charset="0"/>
                <a:sym typeface="Calibri"/>
              </a:rPr>
              <a:t>];</a:t>
            </a:r>
            <a:endParaRPr lang="ru-RU" sz="1400" dirty="0">
              <a:latin typeface="Consolas" panose="020B0609020204030204" pitchFamily="49" charset="0"/>
              <a:sym typeface="Calibri"/>
            </a:endParaRPr>
          </a:p>
          <a:p>
            <a:pPr hangingPunct="0"/>
            <a:r>
              <a:rPr lang="en-US" sz="1400" dirty="0">
                <a:latin typeface="Consolas" panose="020B0609020204030204" pitchFamily="49" charset="0"/>
                <a:sym typeface="Calibri"/>
              </a:rPr>
              <a:t>for (</a:t>
            </a:r>
            <a:r>
              <a:rPr lang="en-US" sz="1400" dirty="0">
                <a:solidFill>
                  <a:srgbClr val="015DAC"/>
                </a:solidFill>
                <a:latin typeface="Consolas" panose="020B0609020204030204" pitchFamily="49" charset="0"/>
                <a:sym typeface="Calibri"/>
              </a:rPr>
              <a:t>int</a:t>
            </a:r>
            <a:r>
              <a:rPr lang="en-US" sz="1400" dirty="0">
                <a:latin typeface="Consolas" panose="020B0609020204030204" pitchFamily="49" charset="0"/>
                <a:sym typeface="Calibri"/>
              </a:rPr>
              <a:t> i = 0; i &lt; 10; </a:t>
            </a:r>
            <a:r>
              <a:rPr lang="en-US" sz="1400" dirty="0" err="1">
                <a:latin typeface="Consolas" panose="020B0609020204030204" pitchFamily="49" charset="0"/>
                <a:sym typeface="Calibri"/>
              </a:rPr>
              <a:t>i</a:t>
            </a:r>
            <a:r>
              <a:rPr lang="en-US" sz="1400" dirty="0">
                <a:latin typeface="Consolas" panose="020B0609020204030204" pitchFamily="49" charset="0"/>
                <a:sym typeface="Calibri"/>
              </a:rPr>
              <a:t> ++)</a:t>
            </a:r>
          </a:p>
          <a:p>
            <a:pPr hangingPunct="0"/>
            <a:r>
              <a:rPr lang="en-US" sz="1400" dirty="0">
                <a:latin typeface="Consolas" panose="020B0609020204030204" pitchFamily="49" charset="0"/>
                <a:sym typeface="Calibri"/>
              </a:rPr>
              <a:t>    a[i] = i + 1</a:t>
            </a:r>
            <a:endParaRPr lang="ru-RU" sz="1400" dirty="0">
              <a:latin typeface="Consolas" panose="020B0609020204030204" pitchFamily="49" charset="0"/>
              <a:sym typeface="Calibri"/>
            </a:endParaRPr>
          </a:p>
        </p:txBody>
      </p:sp>
      <p:sp>
        <p:nvSpPr>
          <p:cNvPr id="18" name="TextBox 17">
            <a:extLst>
              <a:ext uri="{FF2B5EF4-FFF2-40B4-BE49-F238E27FC236}">
                <a16:creationId xmlns:a16="http://schemas.microsoft.com/office/drawing/2014/main" id="{4BF2FD1F-F182-0342-995B-CE5E417290C2}"/>
              </a:ext>
            </a:extLst>
          </p:cNvPr>
          <p:cNvSpPr txBox="1"/>
          <p:nvPr/>
        </p:nvSpPr>
        <p:spPr>
          <a:xfrm>
            <a:off x="1120766" y="5190106"/>
            <a:ext cx="9726295"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dirty="0"/>
              <a:t>Let's try to </a:t>
            </a:r>
            <a:r>
              <a:rPr lang="en-GB" sz="1600" i="1" dirty="0"/>
              <a:t>initialize</a:t>
            </a:r>
            <a:r>
              <a:rPr lang="en-GB" sz="1600" dirty="0"/>
              <a:t> the array with numbers from 1 to 10:</a:t>
            </a:r>
            <a:endParaRPr lang="ru-RU" sz="1600" i="1" dirty="0">
              <a:latin typeface="Helvetica" pitchFamily="2" charset="0"/>
              <a:ea typeface="+mj-ea"/>
              <a:cs typeface="+mj-cs"/>
              <a:sym typeface="Calibri"/>
            </a:endParaRPr>
          </a:p>
        </p:txBody>
      </p:sp>
      <p:sp>
        <p:nvSpPr>
          <p:cNvPr id="9" name="TextBox 8">
            <a:extLst>
              <a:ext uri="{FF2B5EF4-FFF2-40B4-BE49-F238E27FC236}">
                <a16:creationId xmlns:a16="http://schemas.microsoft.com/office/drawing/2014/main" id="{3A329EBA-FF99-0449-A65A-811EEDA2A133}"/>
              </a:ext>
            </a:extLst>
          </p:cNvPr>
          <p:cNvSpPr txBox="1"/>
          <p:nvPr/>
        </p:nvSpPr>
        <p:spPr>
          <a:xfrm>
            <a:off x="4408392" y="3262285"/>
            <a:ext cx="3151045"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latin typeface="Consolas" panose="020B0609020204030204" pitchFamily="49" charset="0"/>
                <a:sym typeface="Calibri"/>
              </a:rPr>
              <a:t>a[0] = 1;</a:t>
            </a:r>
          </a:p>
          <a:p>
            <a:pPr hangingPunct="0"/>
            <a:r>
              <a:rPr lang="en-US" sz="1400" dirty="0">
                <a:latin typeface="Consolas" panose="020B0609020204030204" pitchFamily="49" charset="0"/>
                <a:sym typeface="Calibri"/>
              </a:rPr>
              <a:t>a[1] = 2;</a:t>
            </a:r>
          </a:p>
          <a:p>
            <a:pPr hangingPunct="0"/>
            <a:r>
              <a:rPr lang="en-US" sz="1400" dirty="0">
                <a:latin typeface="Consolas" panose="020B0609020204030204" pitchFamily="49" charset="0"/>
                <a:sym typeface="Calibri"/>
              </a:rPr>
              <a:t>a[2] = 3;</a:t>
            </a:r>
          </a:p>
          <a:p>
            <a:pPr hangingPunct="0"/>
            <a:r>
              <a:rPr lang="en-US" sz="1400" dirty="0">
                <a:latin typeface="Consolas" panose="020B0609020204030204" pitchFamily="49" charset="0"/>
                <a:sym typeface="Calibri"/>
              </a:rPr>
              <a:t>a[3] = 4;</a:t>
            </a:r>
            <a:endParaRPr lang="ru-RU" sz="1400" dirty="0">
              <a:latin typeface="Consolas" panose="020B0609020204030204" pitchFamily="49" charset="0"/>
              <a:sym typeface="Calibri"/>
            </a:endParaRPr>
          </a:p>
          <a:p>
            <a:pPr hangingPunct="0"/>
            <a:r>
              <a:rPr lang="en-US" sz="1400" dirty="0">
                <a:latin typeface="Consolas" panose="020B0609020204030204" pitchFamily="49" charset="0"/>
                <a:sym typeface="Calibri"/>
              </a:rPr>
              <a:t>a[4] = 5;</a:t>
            </a:r>
            <a:endParaRPr lang="ru-RU" sz="1400" dirty="0">
              <a:latin typeface="Consolas" panose="020B0609020204030204" pitchFamily="49" charset="0"/>
              <a:sym typeface="Calibri"/>
            </a:endParaRPr>
          </a:p>
          <a:p>
            <a:pPr hangingPunct="0"/>
            <a:r>
              <a:rPr lang="en-US" sz="1400" dirty="0">
                <a:latin typeface="Consolas" panose="020B0609020204030204" pitchFamily="49" charset="0"/>
                <a:sym typeface="Calibri"/>
              </a:rPr>
              <a:t>a[5] = 6;</a:t>
            </a:r>
            <a:endParaRPr lang="ru-RU" sz="1400" dirty="0">
              <a:latin typeface="Consolas" panose="020B0609020204030204" pitchFamily="49" charset="0"/>
              <a:sym typeface="Calibri"/>
            </a:endParaRPr>
          </a:p>
        </p:txBody>
      </p:sp>
    </p:spTree>
    <p:extLst>
      <p:ext uri="{BB962C8B-B14F-4D97-AF65-F5344CB8AC3E}">
        <p14:creationId xmlns:p14="http://schemas.microsoft.com/office/powerpoint/2010/main" val="257410923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US" dirty="0">
                <a:solidFill>
                  <a:schemeClr val="accent4"/>
                </a:solidFill>
              </a:rPr>
              <a:t>Literals</a:t>
            </a:r>
            <a:endParaRPr lang="ru-RU" dirty="0">
              <a:solidFill>
                <a:schemeClr val="accent4"/>
              </a:solidFill>
              <a:latin typeface="+mn-lt"/>
            </a:endParaRPr>
          </a:p>
        </p:txBody>
      </p:sp>
      <p:sp>
        <p:nvSpPr>
          <p:cNvPr id="3" name="TextBox 2">
            <a:extLst>
              <a:ext uri="{FF2B5EF4-FFF2-40B4-BE49-F238E27FC236}">
                <a16:creationId xmlns:a16="http://schemas.microsoft.com/office/drawing/2014/main" id="{271F88B1-FE81-7243-BC75-6C526EDD66DB}"/>
              </a:ext>
            </a:extLst>
          </p:cNvPr>
          <p:cNvSpPr txBox="1"/>
          <p:nvPr/>
        </p:nvSpPr>
        <p:spPr>
          <a:xfrm>
            <a:off x="1120775" y="1729945"/>
            <a:ext cx="10160945"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lvl="0" eaLnBrk="0" fontAlgn="base" hangingPunct="0">
              <a:spcBef>
                <a:spcPct val="0"/>
              </a:spcBef>
              <a:spcAft>
                <a:spcPct val="0"/>
              </a:spcAft>
            </a:pPr>
            <a:r>
              <a:rPr lang="en-GB" dirty="0">
                <a:solidFill>
                  <a:schemeClr val="accent4"/>
                </a:solidFill>
              </a:rPr>
              <a:t>A literal is a typed special value that can be used to initialize a variable.</a:t>
            </a:r>
            <a:endParaRPr lang="ru-RU" dirty="0">
              <a:solidFill>
                <a:schemeClr val="accent4"/>
              </a:solidFill>
            </a:endParaRPr>
          </a:p>
          <a:p>
            <a:pPr lvl="0" eaLnBrk="0" fontAlgn="base" hangingPunct="0">
              <a:spcBef>
                <a:spcPct val="0"/>
              </a:spcBef>
              <a:spcAft>
                <a:spcPct val="0"/>
              </a:spcAft>
            </a:pPr>
            <a:r>
              <a:rPr lang="en-GB" dirty="0">
                <a:solidFill>
                  <a:schemeClr val="accent4"/>
                </a:solidFill>
              </a:rPr>
              <a:t>most primitive types have literals of their own.</a:t>
            </a:r>
            <a:endParaRPr lang="ru-RU" dirty="0">
              <a:solidFill>
                <a:schemeClr val="accent4"/>
              </a:solidFill>
            </a:endParaRPr>
          </a:p>
          <a:p>
            <a:pPr lvl="0" eaLnBrk="0" fontAlgn="base" hangingPunct="0">
              <a:spcBef>
                <a:spcPct val="0"/>
              </a:spcBef>
              <a:spcAft>
                <a:spcPct val="0"/>
              </a:spcAft>
            </a:pPr>
            <a:endParaRPr lang="ru-RU" dirty="0">
              <a:solidFill>
                <a:schemeClr val="accent4"/>
              </a:solidFill>
            </a:endParaRPr>
          </a:p>
          <a:p>
            <a:pPr lvl="0" eaLnBrk="0" fontAlgn="base" hangingPunct="0">
              <a:spcBef>
                <a:spcPct val="0"/>
              </a:spcBef>
              <a:spcAft>
                <a:spcPct val="0"/>
              </a:spcAft>
            </a:pPr>
            <a:r>
              <a:rPr lang="en-GB" dirty="0">
                <a:solidFill>
                  <a:schemeClr val="accent4"/>
                </a:solidFill>
              </a:rPr>
              <a:t>Examples:</a:t>
            </a:r>
            <a:endParaRPr lang="ru-RU" dirty="0">
              <a:solidFill>
                <a:schemeClr val="accent4"/>
              </a:solidFill>
            </a:endParaRPr>
          </a:p>
          <a:p>
            <a:pPr marL="285750" lvl="0" indent="-285750" eaLnBrk="0" fontAlgn="base" hangingPunct="0">
              <a:spcBef>
                <a:spcPct val="0"/>
              </a:spcBef>
              <a:spcAft>
                <a:spcPct val="0"/>
              </a:spcAft>
              <a:buFont typeface="Arial" panose="020B0604020202020204" pitchFamily="34" charset="0"/>
              <a:buChar char="•"/>
            </a:pPr>
            <a:r>
              <a:rPr lang="ru-RU" b="1" dirty="0">
                <a:solidFill>
                  <a:srgbClr val="7030A0"/>
                </a:solidFill>
                <a:latin typeface="Courier New" panose="02070309020205020404" pitchFamily="49" charset="0"/>
                <a:cs typeface="Courier New" panose="02070309020205020404" pitchFamily="49" charset="0"/>
              </a:rPr>
              <a:t>1</a:t>
            </a:r>
            <a:r>
              <a:rPr lang="en-US" b="1" dirty="0">
                <a:solidFill>
                  <a:srgbClr val="7030A0"/>
                </a:solidFill>
                <a:latin typeface="Courier New" panose="02070309020205020404" pitchFamily="49" charset="0"/>
                <a:cs typeface="Courier New" panose="02070309020205020404" pitchFamily="49" charset="0"/>
              </a:rPr>
              <a:t>		int</a:t>
            </a:r>
            <a:endParaRPr lang="ru-RU" b="1" dirty="0">
              <a:solidFill>
                <a:srgbClr val="7030A0"/>
              </a:solidFill>
              <a:latin typeface="Courier New" panose="02070309020205020404" pitchFamily="49" charset="0"/>
              <a:cs typeface="Courier New" panose="02070309020205020404" pitchFamily="49" charset="0"/>
            </a:endParaRP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’a’		char</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true		bool</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false	bool</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a:t>
            </a:r>
            <a:r>
              <a:rPr lang="en-US" b="1" dirty="0" err="1">
                <a:solidFill>
                  <a:srgbClr val="7030A0"/>
                </a:solidFill>
                <a:latin typeface="Courier New" panose="02070309020205020404" pitchFamily="49" charset="0"/>
                <a:cs typeface="Courier New" panose="02070309020205020404" pitchFamily="49" charset="0"/>
              </a:rPr>
              <a:t>abc</a:t>
            </a:r>
            <a:r>
              <a:rPr lang="en-US" b="1" dirty="0">
                <a:solidFill>
                  <a:srgbClr val="7030A0"/>
                </a:solidFill>
                <a:latin typeface="Courier New" panose="02070309020205020404" pitchFamily="49" charset="0"/>
                <a:cs typeface="Courier New" panose="02070309020205020404" pitchFamily="49" charset="0"/>
              </a:rPr>
              <a:t>”	string </a:t>
            </a:r>
            <a:r>
              <a:rPr lang="en-US" dirty="0">
                <a:solidFill>
                  <a:schemeClr val="accent4"/>
                </a:solidFill>
                <a:latin typeface="Helvetica" pitchFamily="2" charset="0"/>
                <a:cs typeface="Courier New" panose="02070309020205020404" pitchFamily="49" charset="0"/>
              </a:rPr>
              <a:t>literal (will discuss later)</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0.2f		float </a:t>
            </a:r>
            <a:r>
              <a:rPr lang="en-US" dirty="0">
                <a:solidFill>
                  <a:schemeClr val="accent4"/>
                </a:solidFill>
                <a:latin typeface="Helvetica" pitchFamily="2" charset="0"/>
                <a:cs typeface="Courier New" panose="02070309020205020404" pitchFamily="49" charset="0"/>
              </a:rPr>
              <a:t>literal</a:t>
            </a:r>
          </a:p>
          <a:p>
            <a:pPr marL="285750" lvl="0" indent="-285750" eaLnBrk="0" fontAlgn="base" hangingPunct="0">
              <a:spcBef>
                <a:spcPct val="0"/>
              </a:spcBef>
              <a:spcAft>
                <a:spcPct val="0"/>
              </a:spcAft>
              <a:buFont typeface="Arial" panose="020B0604020202020204" pitchFamily="34" charset="0"/>
              <a:buChar char="•"/>
            </a:pPr>
            <a:r>
              <a:rPr lang="en-US" b="1" dirty="0">
                <a:solidFill>
                  <a:srgbClr val="7030A0"/>
                </a:solidFill>
                <a:latin typeface="Courier New" panose="02070309020205020404" pitchFamily="49" charset="0"/>
                <a:cs typeface="Courier New" panose="02070309020205020404" pitchFamily="49" charset="0"/>
              </a:rPr>
              <a:t>0.3		double </a:t>
            </a:r>
            <a:r>
              <a:rPr lang="en-US" dirty="0">
                <a:solidFill>
                  <a:schemeClr val="accent4"/>
                </a:solidFill>
                <a:latin typeface="Helvetica" pitchFamily="2" charset="0"/>
                <a:cs typeface="Courier New" panose="02070309020205020404" pitchFamily="49" charset="0"/>
              </a:rPr>
              <a:t>literal</a:t>
            </a:r>
          </a:p>
          <a:p>
            <a:pPr marL="285750" lvl="0" indent="-285750" eaLnBrk="0" fontAlgn="base" hangingPunct="0">
              <a:spcBef>
                <a:spcPct val="0"/>
              </a:spcBef>
              <a:spcAft>
                <a:spcPct val="0"/>
              </a:spcAft>
              <a:buFont typeface="Arial" panose="020B0604020202020204" pitchFamily="34" charset="0"/>
              <a:buChar char="•"/>
            </a:pPr>
            <a:r>
              <a:rPr lang="en-US" b="1" dirty="0" err="1">
                <a:solidFill>
                  <a:srgbClr val="7030A0"/>
                </a:solidFill>
                <a:latin typeface="Courier New" panose="02070309020205020404" pitchFamily="49" charset="0"/>
                <a:cs typeface="Courier New" panose="02070309020205020404" pitchFamily="49" charset="0"/>
              </a:rPr>
              <a:t>nullptr</a:t>
            </a:r>
            <a:r>
              <a:rPr lang="en-US" b="1" dirty="0">
                <a:solidFill>
                  <a:srgbClr val="7030A0"/>
                </a:solidFill>
                <a:latin typeface="Courier New" panose="02070309020205020404" pitchFamily="49" charset="0"/>
                <a:cs typeface="Courier New" panose="02070309020205020404" pitchFamily="49" charset="0"/>
              </a:rPr>
              <a:t>	pointer </a:t>
            </a:r>
            <a:r>
              <a:rPr lang="en-US" dirty="0">
                <a:solidFill>
                  <a:schemeClr val="accent4"/>
                </a:solidFill>
                <a:latin typeface="Helvetica" pitchFamily="2" charset="0"/>
                <a:cs typeface="Courier New" panose="02070309020205020404" pitchFamily="49" charset="0"/>
              </a:rPr>
              <a:t>literal (will discuss later)</a:t>
            </a:r>
          </a:p>
        </p:txBody>
      </p:sp>
    </p:spTree>
    <p:extLst>
      <p:ext uri="{BB962C8B-B14F-4D97-AF65-F5344CB8AC3E}">
        <p14:creationId xmlns:p14="http://schemas.microsoft.com/office/powerpoint/2010/main" val="1364991343"/>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Practice</a:t>
            </a:r>
            <a:endParaRPr lang="en-RU" dirty="0"/>
          </a:p>
        </p:txBody>
      </p:sp>
      <p:sp>
        <p:nvSpPr>
          <p:cNvPr id="12" name="TextBox 11">
            <a:extLst>
              <a:ext uri="{FF2B5EF4-FFF2-40B4-BE49-F238E27FC236}">
                <a16:creationId xmlns:a16="http://schemas.microsoft.com/office/drawing/2014/main" id="{4BF2FD1F-F182-0342-995B-CE5E417290C2}"/>
              </a:ext>
            </a:extLst>
          </p:cNvPr>
          <p:cNvSpPr txBox="1"/>
          <p:nvPr/>
        </p:nvSpPr>
        <p:spPr>
          <a:xfrm>
            <a:off x="1120773" y="1551653"/>
            <a:ext cx="9726295"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b="1" dirty="0"/>
              <a:t>Task 1</a:t>
            </a:r>
            <a:r>
              <a:rPr lang="en-GB" sz="1600" dirty="0"/>
              <a:t>: A sequence of n numbers is entered on the keyboard. Print numbers in reverse order.</a:t>
            </a:r>
          </a:p>
          <a:p>
            <a:pPr hangingPunct="0"/>
            <a:r>
              <a:rPr lang="en-GB" sz="1600" b="1" dirty="0"/>
              <a:t>Input</a:t>
            </a:r>
            <a:r>
              <a:rPr lang="en-GB" sz="1600" dirty="0"/>
              <a:t>: First, the number n itself, then a sequence of n numbers</a:t>
            </a:r>
          </a:p>
          <a:p>
            <a:pPr hangingPunct="0"/>
            <a:r>
              <a:rPr lang="en-GB" sz="1600" b="1" dirty="0"/>
              <a:t>Output</a:t>
            </a:r>
            <a:r>
              <a:rPr lang="en-GB" sz="1600" dirty="0"/>
              <a:t>: The same n numbers in reverse order</a:t>
            </a:r>
            <a:endParaRPr lang="ru-RU" sz="1600" dirty="0">
              <a:latin typeface="Helvetica" pitchFamily="2" charset="0"/>
              <a:ea typeface="+mj-ea"/>
              <a:cs typeface="+mj-cs"/>
              <a:sym typeface="Calibri"/>
            </a:endParaRPr>
          </a:p>
        </p:txBody>
      </p:sp>
      <p:sp>
        <p:nvSpPr>
          <p:cNvPr id="15" name="TextBox 14">
            <a:extLst>
              <a:ext uri="{FF2B5EF4-FFF2-40B4-BE49-F238E27FC236}">
                <a16:creationId xmlns:a16="http://schemas.microsoft.com/office/drawing/2014/main" id="{78BA16F3-27E6-7F43-AAA7-096862919209}"/>
              </a:ext>
            </a:extLst>
          </p:cNvPr>
          <p:cNvSpPr txBox="1"/>
          <p:nvPr/>
        </p:nvSpPr>
        <p:spPr>
          <a:xfrm>
            <a:off x="1120772" y="3106261"/>
            <a:ext cx="9726295" cy="8617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b="1" dirty="0"/>
              <a:t>Task 2</a:t>
            </a:r>
            <a:r>
              <a:rPr lang="en-GB" sz="1600" dirty="0"/>
              <a:t>: A sequence of n numbers is entered on the keyboard. Determine if it is a palindrome.</a:t>
            </a:r>
            <a:endParaRPr lang="ru-RU" sz="1600" dirty="0"/>
          </a:p>
          <a:p>
            <a:pPr hangingPunct="0"/>
            <a:r>
              <a:rPr lang="en-GB" sz="1600" b="1" dirty="0"/>
              <a:t>Input</a:t>
            </a:r>
            <a:r>
              <a:rPr lang="en-GB" sz="1600" dirty="0"/>
              <a:t>: First, the number n itself, then a sequence of n numbers</a:t>
            </a:r>
          </a:p>
          <a:p>
            <a:pPr hangingPunct="0"/>
            <a:r>
              <a:rPr lang="en-GB" sz="1600" b="1" dirty="0"/>
              <a:t>Output</a:t>
            </a:r>
            <a:r>
              <a:rPr lang="en-GB" sz="1600" dirty="0"/>
              <a:t>: Whether the string is a palindrome or not</a:t>
            </a:r>
            <a:endParaRPr lang="ru-RU" sz="1600" dirty="0">
              <a:latin typeface="Helvetica" pitchFamily="2" charset="0"/>
              <a:ea typeface="+mj-ea"/>
              <a:cs typeface="+mj-cs"/>
              <a:sym typeface="Calibri"/>
            </a:endParaRPr>
          </a:p>
        </p:txBody>
      </p:sp>
      <p:sp>
        <p:nvSpPr>
          <p:cNvPr id="6" name="TextBox 5">
            <a:extLst>
              <a:ext uri="{FF2B5EF4-FFF2-40B4-BE49-F238E27FC236}">
                <a16:creationId xmlns:a16="http://schemas.microsoft.com/office/drawing/2014/main" id="{8A2F807D-BA19-3147-9AFF-658F091D41B8}"/>
              </a:ext>
            </a:extLst>
          </p:cNvPr>
          <p:cNvSpPr txBox="1"/>
          <p:nvPr/>
        </p:nvSpPr>
        <p:spPr>
          <a:xfrm>
            <a:off x="1120772" y="4660869"/>
            <a:ext cx="9726295" cy="10772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sz="1600" b="1" dirty="0"/>
              <a:t>Task 3</a:t>
            </a:r>
            <a:r>
              <a:rPr lang="en-GB" sz="1600" dirty="0"/>
              <a:t>: A number n is given, which is the size of a square matrix. It is necessary to assign to each diagonal its distance from the main one.</a:t>
            </a:r>
          </a:p>
          <a:p>
            <a:pPr hangingPunct="0"/>
            <a:r>
              <a:rPr lang="en-GB" sz="1600" b="1" dirty="0"/>
              <a:t>Input</a:t>
            </a:r>
            <a:r>
              <a:rPr lang="en-GB" sz="1600" dirty="0"/>
              <a:t>: the number n</a:t>
            </a:r>
          </a:p>
          <a:p>
            <a:pPr hangingPunct="0"/>
            <a:r>
              <a:rPr lang="en-GB" sz="1600" b="1" dirty="0"/>
              <a:t>Output</a:t>
            </a:r>
            <a:r>
              <a:rPr lang="en-GB" sz="1600" dirty="0"/>
              <a:t>: the required matrix</a:t>
            </a:r>
            <a:endParaRPr lang="ru-RU" sz="1600" dirty="0">
              <a:latin typeface="Helvetica" pitchFamily="2" charset="0"/>
              <a:ea typeface="+mj-ea"/>
              <a:cs typeface="+mj-cs"/>
              <a:sym typeface="Calibri"/>
            </a:endParaRPr>
          </a:p>
        </p:txBody>
      </p:sp>
    </p:spTree>
    <p:extLst>
      <p:ext uri="{BB962C8B-B14F-4D97-AF65-F5344CB8AC3E}">
        <p14:creationId xmlns:p14="http://schemas.microsoft.com/office/powerpoint/2010/main" val="196529375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Arrays and const qualifiers</a:t>
            </a:r>
            <a:endParaRPr lang="en-RU" dirty="0"/>
          </a:p>
        </p:txBody>
      </p:sp>
      <p:sp>
        <p:nvSpPr>
          <p:cNvPr id="3" name="TextBox 2">
            <a:extLst>
              <a:ext uri="{FF2B5EF4-FFF2-40B4-BE49-F238E27FC236}">
                <a16:creationId xmlns:a16="http://schemas.microsoft.com/office/drawing/2014/main" id="{9CBA690C-243B-DA4A-ABF4-557BD2D29151}"/>
              </a:ext>
            </a:extLst>
          </p:cNvPr>
          <p:cNvSpPr txBox="1"/>
          <p:nvPr/>
        </p:nvSpPr>
        <p:spPr>
          <a:xfrm>
            <a:off x="1153886" y="1632857"/>
            <a:ext cx="790504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If we combine array modifier and const qualifier, we’ll create a const-qualified array.</a:t>
            </a:r>
          </a:p>
        </p:txBody>
      </p:sp>
      <p:sp>
        <p:nvSpPr>
          <p:cNvPr id="7" name="TextBox 6">
            <a:extLst>
              <a:ext uri="{FF2B5EF4-FFF2-40B4-BE49-F238E27FC236}">
                <a16:creationId xmlns:a16="http://schemas.microsoft.com/office/drawing/2014/main" id="{2087E4B3-0817-A645-BC81-AE48CFF5D633}"/>
              </a:ext>
            </a:extLst>
          </p:cNvPr>
          <p:cNvSpPr txBox="1"/>
          <p:nvPr/>
        </p:nvSpPr>
        <p:spPr>
          <a:xfrm>
            <a:off x="4408395" y="2144635"/>
            <a:ext cx="315104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const int </a:t>
            </a:r>
            <a:r>
              <a:rPr lang="en-US" sz="1400" dirty="0">
                <a:latin typeface="Consolas" panose="020B0609020204030204" pitchFamily="49" charset="0"/>
                <a:sym typeface="Calibri"/>
              </a:rPr>
              <a:t>a[6];</a:t>
            </a:r>
            <a:endParaRPr lang="ru-RU" sz="1400" dirty="0">
              <a:latin typeface="Consolas" panose="020B0609020204030204" pitchFamily="49" charset="0"/>
              <a:sym typeface="Calibri"/>
            </a:endParaRPr>
          </a:p>
        </p:txBody>
      </p:sp>
      <p:sp>
        <p:nvSpPr>
          <p:cNvPr id="8" name="TextBox 7">
            <a:extLst>
              <a:ext uri="{FF2B5EF4-FFF2-40B4-BE49-F238E27FC236}">
                <a16:creationId xmlns:a16="http://schemas.microsoft.com/office/drawing/2014/main" id="{4B1BCE27-9AEC-9E43-836F-E192AE2BD374}"/>
              </a:ext>
            </a:extLst>
          </p:cNvPr>
          <p:cNvSpPr txBox="1"/>
          <p:nvPr/>
        </p:nvSpPr>
        <p:spPr>
          <a:xfrm>
            <a:off x="1120775" y="2594858"/>
            <a:ext cx="678993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323332"/>
                </a:solidFill>
                <a:latin typeface="+mj-lt"/>
                <a:ea typeface="+mj-ea"/>
                <a:cs typeface="+mj-cs"/>
                <a:sym typeface="Calibri"/>
              </a:rPr>
              <a:t>But in this case, we’ll get a compilation error, because a is uninitialized.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9" name="TextBox 8">
            <a:extLst>
              <a:ext uri="{FF2B5EF4-FFF2-40B4-BE49-F238E27FC236}">
                <a16:creationId xmlns:a16="http://schemas.microsoft.com/office/drawing/2014/main" id="{2CD8E514-1C95-3545-BAD4-DA6C6B1607E6}"/>
              </a:ext>
            </a:extLst>
          </p:cNvPr>
          <p:cNvSpPr txBox="1"/>
          <p:nvPr/>
        </p:nvSpPr>
        <p:spPr>
          <a:xfrm>
            <a:off x="1120775" y="3244335"/>
            <a:ext cx="493705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323332"/>
                </a:solidFill>
                <a:latin typeface="+mj-lt"/>
                <a:ea typeface="+mj-ea"/>
                <a:cs typeface="+mj-cs"/>
                <a:sym typeface="Calibri"/>
              </a:rPr>
              <a:t>In order to initialize it, we should use initializer lists: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0" name="TextBox 9">
            <a:extLst>
              <a:ext uri="{FF2B5EF4-FFF2-40B4-BE49-F238E27FC236}">
                <a16:creationId xmlns:a16="http://schemas.microsoft.com/office/drawing/2014/main" id="{B5C6487F-78BA-0240-9B2D-653ACDF4AB69}"/>
              </a:ext>
            </a:extLst>
          </p:cNvPr>
          <p:cNvSpPr txBox="1"/>
          <p:nvPr/>
        </p:nvSpPr>
        <p:spPr>
          <a:xfrm>
            <a:off x="4160400" y="4110579"/>
            <a:ext cx="36470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const int </a:t>
            </a:r>
            <a:r>
              <a:rPr lang="en-US" sz="1400" dirty="0">
                <a:latin typeface="Consolas" panose="020B0609020204030204" pitchFamily="49" charset="0"/>
                <a:sym typeface="Calibri"/>
              </a:rPr>
              <a:t>a[6]{1, 2, 3, 4, 5, 6};</a:t>
            </a:r>
            <a:endParaRPr lang="ru-RU" sz="1400" dirty="0">
              <a:latin typeface="Consolas" panose="020B0609020204030204" pitchFamily="49" charset="0"/>
              <a:sym typeface="Calibri"/>
            </a:endParaRPr>
          </a:p>
        </p:txBody>
      </p:sp>
      <p:sp>
        <p:nvSpPr>
          <p:cNvPr id="11" name="TextBox 10">
            <a:extLst>
              <a:ext uri="{FF2B5EF4-FFF2-40B4-BE49-F238E27FC236}">
                <a16:creationId xmlns:a16="http://schemas.microsoft.com/office/drawing/2014/main" id="{1C20B58A-9F2A-0045-8F71-76D1E89CC405}"/>
              </a:ext>
            </a:extLst>
          </p:cNvPr>
          <p:cNvSpPr txBox="1"/>
          <p:nvPr/>
        </p:nvSpPr>
        <p:spPr>
          <a:xfrm>
            <a:off x="5725190" y="4464523"/>
            <a:ext cx="37081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323332"/>
                </a:solidFill>
                <a:effectLst/>
                <a:uFillTx/>
                <a:latin typeface="+mj-lt"/>
                <a:ea typeface="+mj-ea"/>
                <a:cs typeface="+mj-cs"/>
                <a:sym typeface="Calibri"/>
              </a:rPr>
              <a:t>or:</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4" name="TextBox 13">
            <a:extLst>
              <a:ext uri="{FF2B5EF4-FFF2-40B4-BE49-F238E27FC236}">
                <a16:creationId xmlns:a16="http://schemas.microsoft.com/office/drawing/2014/main" id="{B0A35ED1-F5A9-194D-B446-C04274DB22BD}"/>
              </a:ext>
            </a:extLst>
          </p:cNvPr>
          <p:cNvSpPr txBox="1"/>
          <p:nvPr/>
        </p:nvSpPr>
        <p:spPr>
          <a:xfrm>
            <a:off x="4234313" y="4833853"/>
            <a:ext cx="36470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const int </a:t>
            </a:r>
            <a:r>
              <a:rPr lang="en-US" sz="1400" dirty="0">
                <a:latin typeface="Consolas" panose="020B0609020204030204" pitchFamily="49" charset="0"/>
                <a:sym typeface="Calibri"/>
              </a:rPr>
              <a:t>a[6] = {1, 2, 3, 4, 5, 6};</a:t>
            </a:r>
            <a:endParaRPr lang="ru-RU" sz="1400" dirty="0">
              <a:latin typeface="Consolas" panose="020B0609020204030204" pitchFamily="49" charset="0"/>
              <a:sym typeface="Calibri"/>
            </a:endParaRPr>
          </a:p>
        </p:txBody>
      </p:sp>
    </p:spTree>
    <p:extLst>
      <p:ext uri="{BB962C8B-B14F-4D97-AF65-F5344CB8AC3E}">
        <p14:creationId xmlns:p14="http://schemas.microsoft.com/office/powerpoint/2010/main" val="6670778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Declaration point of an array</a:t>
            </a:r>
            <a:endParaRPr lang="en-RU" dirty="0"/>
          </a:p>
        </p:txBody>
      </p:sp>
      <p:sp>
        <p:nvSpPr>
          <p:cNvPr id="10" name="TextBox 9">
            <a:extLst>
              <a:ext uri="{FF2B5EF4-FFF2-40B4-BE49-F238E27FC236}">
                <a16:creationId xmlns:a16="http://schemas.microsoft.com/office/drawing/2014/main" id="{B5C6487F-78BA-0240-9B2D-653ACDF4AB69}"/>
              </a:ext>
            </a:extLst>
          </p:cNvPr>
          <p:cNvSpPr txBox="1"/>
          <p:nvPr/>
        </p:nvSpPr>
        <p:spPr>
          <a:xfrm>
            <a:off x="1120775" y="1901429"/>
            <a:ext cx="3647034"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int </a:t>
            </a:r>
            <a:r>
              <a:rPr lang="en-US" sz="1400" dirty="0">
                <a:latin typeface="Consolas" panose="020B0609020204030204" pitchFamily="49" charset="0"/>
                <a:sym typeface="Calibri"/>
              </a:rPr>
              <a:t>x[x];</a:t>
            </a:r>
            <a:endParaRPr lang="ru-RU" sz="1400" dirty="0">
              <a:latin typeface="Consolas" panose="020B0609020204030204" pitchFamily="49" charset="0"/>
              <a:sym typeface="Calibri"/>
            </a:endParaRPr>
          </a:p>
        </p:txBody>
      </p:sp>
      <p:sp>
        <p:nvSpPr>
          <p:cNvPr id="12" name="TextBox 11">
            <a:extLst>
              <a:ext uri="{FF2B5EF4-FFF2-40B4-BE49-F238E27FC236}">
                <a16:creationId xmlns:a16="http://schemas.microsoft.com/office/drawing/2014/main" id="{6213242F-FAC0-5642-9F73-30ADC5FCD769}"/>
              </a:ext>
            </a:extLst>
          </p:cNvPr>
          <p:cNvSpPr txBox="1"/>
          <p:nvPr/>
        </p:nvSpPr>
        <p:spPr>
          <a:xfrm>
            <a:off x="1120775" y="2594858"/>
            <a:ext cx="346524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solidFill>
                  <a:srgbClr val="323332"/>
                </a:solidFill>
                <a:latin typeface="Helvetica" pitchFamily="2" charset="0"/>
                <a:ea typeface="+mj-ea"/>
                <a:cs typeface="+mj-cs"/>
                <a:sym typeface="Calibri"/>
              </a:rPr>
              <a:t>Compilation error, x is undefined.</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
        <p:nvSpPr>
          <p:cNvPr id="13" name="TextBox 12">
            <a:extLst>
              <a:ext uri="{FF2B5EF4-FFF2-40B4-BE49-F238E27FC236}">
                <a16:creationId xmlns:a16="http://schemas.microsoft.com/office/drawing/2014/main" id="{27DE8BFD-7381-0345-A0FA-7D6AFC40687C}"/>
              </a:ext>
            </a:extLst>
          </p:cNvPr>
          <p:cNvSpPr txBox="1"/>
          <p:nvPr/>
        </p:nvSpPr>
        <p:spPr>
          <a:xfrm>
            <a:off x="1120775" y="3448687"/>
            <a:ext cx="3647034"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sz="1400" dirty="0">
                <a:solidFill>
                  <a:srgbClr val="015DAC"/>
                </a:solidFill>
                <a:latin typeface="Consolas" panose="020B0609020204030204" pitchFamily="49" charset="0"/>
                <a:sym typeface="Calibri"/>
              </a:rPr>
              <a:t>int </a:t>
            </a:r>
            <a:r>
              <a:rPr lang="en-US" sz="1400" dirty="0">
                <a:latin typeface="Consolas" panose="020B0609020204030204" pitchFamily="49" charset="0"/>
                <a:sym typeface="Calibri"/>
              </a:rPr>
              <a:t>x = 2;</a:t>
            </a:r>
          </a:p>
          <a:p>
            <a:pPr hangingPunct="0"/>
            <a:r>
              <a:rPr lang="en-US" sz="1400" dirty="0">
                <a:latin typeface="Consolas" panose="020B0609020204030204" pitchFamily="49" charset="0"/>
                <a:sym typeface="Calibri"/>
              </a:rPr>
              <a:t>{</a:t>
            </a:r>
            <a:endParaRPr lang="en-US" sz="1400" dirty="0">
              <a:solidFill>
                <a:srgbClr val="015DAC"/>
              </a:solidFill>
              <a:latin typeface="Consolas" panose="020B0609020204030204" pitchFamily="49" charset="0"/>
              <a:sym typeface="Calibri"/>
            </a:endParaRPr>
          </a:p>
          <a:p>
            <a:pPr hangingPunct="0"/>
            <a:r>
              <a:rPr lang="en-US" sz="1400" dirty="0">
                <a:solidFill>
                  <a:srgbClr val="015DAC"/>
                </a:solidFill>
                <a:latin typeface="Consolas" panose="020B0609020204030204" pitchFamily="49" charset="0"/>
                <a:sym typeface="Calibri"/>
              </a:rPr>
              <a:t>    int </a:t>
            </a:r>
            <a:r>
              <a:rPr lang="en-US" sz="1400" dirty="0">
                <a:latin typeface="Consolas" panose="020B0609020204030204" pitchFamily="49" charset="0"/>
                <a:sym typeface="Calibri"/>
              </a:rPr>
              <a:t>x[x];</a:t>
            </a:r>
          </a:p>
          <a:p>
            <a:pPr hangingPunct="0"/>
            <a:r>
              <a:rPr lang="en-US" sz="1400" dirty="0">
                <a:latin typeface="Consolas" panose="020B0609020204030204" pitchFamily="49" charset="0"/>
                <a:sym typeface="Calibri"/>
              </a:rPr>
              <a:t>}</a:t>
            </a:r>
            <a:endParaRPr lang="ru-RU" sz="1400" dirty="0">
              <a:latin typeface="Consolas" panose="020B0609020204030204" pitchFamily="49" charset="0"/>
              <a:sym typeface="Calibri"/>
            </a:endParaRPr>
          </a:p>
        </p:txBody>
      </p:sp>
      <p:sp>
        <p:nvSpPr>
          <p:cNvPr id="15" name="TextBox 14">
            <a:extLst>
              <a:ext uri="{FF2B5EF4-FFF2-40B4-BE49-F238E27FC236}">
                <a16:creationId xmlns:a16="http://schemas.microsoft.com/office/drawing/2014/main" id="{12FC7543-A9A3-0D42-BB6E-DB6A404988DA}"/>
              </a:ext>
            </a:extLst>
          </p:cNvPr>
          <p:cNvSpPr txBox="1"/>
          <p:nvPr/>
        </p:nvSpPr>
        <p:spPr>
          <a:xfrm>
            <a:off x="1120775" y="4887291"/>
            <a:ext cx="193899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Ok, array size is 2</a:t>
            </a:r>
          </a:p>
        </p:txBody>
      </p:sp>
    </p:spTree>
    <p:extLst>
      <p:ext uri="{BB962C8B-B14F-4D97-AF65-F5344CB8AC3E}">
        <p14:creationId xmlns:p14="http://schemas.microsoft.com/office/powerpoint/2010/main" val="34049103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Arrays</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4" y="1747866"/>
            <a:ext cx="10187691" cy="45243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 would like to be able to use arrays even if the size is large.</a:t>
            </a:r>
          </a:p>
          <a:p>
            <a:pPr hangingPunct="0"/>
            <a:endParaRPr lang="en-GB" dirty="0"/>
          </a:p>
          <a:p>
            <a:pPr hangingPunct="0"/>
            <a:r>
              <a:rPr lang="en-GB" dirty="0"/>
              <a:t>In the case of a regular array, if you use a large size, a </a:t>
            </a:r>
            <a:r>
              <a:rPr lang="en-GB" dirty="0" err="1"/>
              <a:t>RunTime</a:t>
            </a:r>
            <a:r>
              <a:rPr lang="en-GB" dirty="0"/>
              <a:t> Error (Segmentation Fault) will occur.</a:t>
            </a:r>
          </a:p>
          <a:p>
            <a:pPr hangingPunct="0"/>
            <a:endParaRPr lang="en-GB" dirty="0"/>
          </a:p>
          <a:p>
            <a:pPr hangingPunct="0"/>
            <a:r>
              <a:rPr lang="en-GB" dirty="0">
                <a:solidFill>
                  <a:srgbClr val="7030A0"/>
                </a:solidFill>
              </a:rPr>
              <a:t>int a[150];</a:t>
            </a:r>
            <a:r>
              <a:rPr lang="en-GB" dirty="0"/>
              <a:t> /// </a:t>
            </a:r>
            <a:r>
              <a:rPr lang="en-GB" dirty="0">
                <a:solidFill>
                  <a:srgbClr val="00B050"/>
                </a:solidFill>
              </a:rPr>
              <a:t>OK</a:t>
            </a:r>
          </a:p>
          <a:p>
            <a:pPr hangingPunct="0"/>
            <a:r>
              <a:rPr lang="en-GB" dirty="0">
                <a:solidFill>
                  <a:srgbClr val="7030A0"/>
                </a:solidFill>
              </a:rPr>
              <a:t>int a[10000000];</a:t>
            </a:r>
            <a:r>
              <a:rPr lang="en-GB" dirty="0"/>
              <a:t> /// </a:t>
            </a:r>
            <a:r>
              <a:rPr lang="en-GB" dirty="0">
                <a:solidFill>
                  <a:srgbClr val="C00000"/>
                </a:solidFill>
              </a:rPr>
              <a:t>RE</a:t>
            </a:r>
          </a:p>
          <a:p>
            <a:pPr hangingPunct="0"/>
            <a:endParaRPr lang="en-GB" dirty="0"/>
          </a:p>
          <a:p>
            <a:pPr hangingPunct="0"/>
            <a:r>
              <a:rPr lang="en-GB" dirty="0"/>
              <a:t>So how to create large arrays?</a:t>
            </a:r>
          </a:p>
          <a:p>
            <a:pPr hangingPunct="0"/>
            <a:endParaRPr lang="en-GB" dirty="0"/>
          </a:p>
          <a:p>
            <a:pPr hangingPunct="0"/>
            <a:r>
              <a:rPr lang="en-GB" dirty="0"/>
              <a:t>Also:</a:t>
            </a:r>
          </a:p>
          <a:p>
            <a:pPr hangingPunct="0"/>
            <a:r>
              <a:rPr lang="en-GB" dirty="0"/>
              <a:t>a [150] = 3;</a:t>
            </a:r>
          </a:p>
          <a:p>
            <a:pPr hangingPunct="0"/>
            <a:r>
              <a:rPr lang="en-GB" dirty="0"/>
              <a:t>This code will work, but why ???</a:t>
            </a:r>
          </a:p>
          <a:p>
            <a:pPr hangingPunct="0"/>
            <a:endParaRPr lang="en-GB" dirty="0"/>
          </a:p>
          <a:p>
            <a:pPr hangingPunct="0"/>
            <a:r>
              <a:rPr lang="en-GB" dirty="0"/>
              <a:t>Moreover, even the following code works: </a:t>
            </a:r>
            <a:r>
              <a:rPr lang="en-GB" dirty="0">
                <a:solidFill>
                  <a:srgbClr val="7030A0"/>
                </a:solidFill>
              </a:rPr>
              <a:t>a[-5] = 4</a:t>
            </a:r>
            <a:r>
              <a:rPr lang="en-GB" dirty="0"/>
              <a:t>;</a:t>
            </a:r>
          </a:p>
          <a:p>
            <a:pPr hangingPunct="0"/>
            <a:r>
              <a:rPr lang="en-GB" dirty="0"/>
              <a:t>Let's figure out what happens at the physical level.</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05242993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What happens at the physical level</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680518"/>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hangingPunct="0">
              <a:buAutoNum type="arabicParenR"/>
            </a:pPr>
            <a:r>
              <a:rPr lang="en-GB" dirty="0"/>
              <a:t>When a program is launched, the operating system allocates a fixed amount of memory in the computer's RAM. This is usually 4-8 megabytes.</a:t>
            </a:r>
          </a:p>
          <a:p>
            <a:pPr marL="342900" indent="-342900" hangingPunct="0">
              <a:buAutoNum type="arabicParenR"/>
            </a:pPr>
            <a:r>
              <a:rPr lang="en-GB" dirty="0"/>
              <a:t>When you declare something in your program, a certain number of bytes is reserved is the special memory area.</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81E76D79-464C-704B-B8B8-76D22E5822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3021" y="2887023"/>
            <a:ext cx="6361802" cy="3209789"/>
          </a:xfrm>
          <a:prstGeom prst="rect">
            <a:avLst/>
          </a:prstGeom>
        </p:spPr>
      </p:pic>
    </p:spTree>
    <p:extLst>
      <p:ext uri="{BB962C8B-B14F-4D97-AF65-F5344CB8AC3E}">
        <p14:creationId xmlns:p14="http://schemas.microsoft.com/office/powerpoint/2010/main" val="62037149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What happens at the physical level</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680518"/>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Another example: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E570AD12-417E-3742-97B5-0F049D1E43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549" y="2049848"/>
            <a:ext cx="9258901" cy="4385795"/>
          </a:xfrm>
          <a:prstGeom prst="rect">
            <a:avLst/>
          </a:prstGeom>
        </p:spPr>
      </p:pic>
    </p:spTree>
    <p:extLst>
      <p:ext uri="{BB962C8B-B14F-4D97-AF65-F5344CB8AC3E}">
        <p14:creationId xmlns:p14="http://schemas.microsoft.com/office/powerpoint/2010/main" val="3794865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What happens at the physical level</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680518"/>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Example with an array (note, that array is placed on the stack in the reversed order):</a:t>
            </a:r>
          </a:p>
        </p:txBody>
      </p:sp>
      <p:pic>
        <p:nvPicPr>
          <p:cNvPr id="5" name="Picture 4">
            <a:extLst>
              <a:ext uri="{FF2B5EF4-FFF2-40B4-BE49-F238E27FC236}">
                <a16:creationId xmlns:a16="http://schemas.microsoft.com/office/drawing/2014/main" id="{D936D385-B62E-CE4F-87B1-579E7377EA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897" y="2273642"/>
            <a:ext cx="5472206" cy="4360561"/>
          </a:xfrm>
          <a:prstGeom prst="rect">
            <a:avLst/>
          </a:prstGeom>
        </p:spPr>
      </p:pic>
    </p:spTree>
    <p:extLst>
      <p:ext uri="{BB962C8B-B14F-4D97-AF65-F5344CB8AC3E}">
        <p14:creationId xmlns:p14="http://schemas.microsoft.com/office/powerpoint/2010/main" val="277658258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What happens at the physical level</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680518"/>
            <a:ext cx="972629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latin typeface="Helvetica" pitchFamily="2" charset="0"/>
              </a:rPr>
              <a:t>The area of ​​memory discussed is called the stack.</a:t>
            </a:r>
            <a:endParaRPr lang="ru-RU" dirty="0">
              <a:latin typeface="Helvetica" pitchFamily="2" charset="0"/>
            </a:endParaRPr>
          </a:p>
          <a:p>
            <a:pPr hangingPunct="0"/>
            <a:endParaRPr kumimoji="0" lang="ru-RU" sz="1800" b="0" i="0" u="none" strike="noStrike" cap="none" spc="0" normalizeH="0" baseline="0" dirty="0">
              <a:ln>
                <a:noFill/>
              </a:ln>
              <a:solidFill>
                <a:srgbClr val="323332"/>
              </a:solidFill>
              <a:effectLst/>
              <a:uFillTx/>
              <a:latin typeface="Helvetica" pitchFamily="2" charset="0"/>
              <a:ea typeface="+mj-ea"/>
              <a:cs typeface="+mj-cs"/>
              <a:sym typeface="Calibri"/>
            </a:endParaRPr>
          </a:p>
          <a:p>
            <a:pPr hangingPunct="0"/>
            <a:r>
              <a:rPr lang="en-GB" dirty="0">
                <a:latin typeface="Helvetica" pitchFamily="2" charset="0"/>
              </a:rPr>
              <a:t>What happens when you access </a:t>
            </a:r>
            <a:r>
              <a:rPr lang="en-GB" dirty="0">
                <a:solidFill>
                  <a:srgbClr val="7030A0"/>
                </a:solidFill>
                <a:latin typeface="Helvetica" pitchFamily="2" charset="0"/>
              </a:rPr>
              <a:t>a[5]</a:t>
            </a:r>
            <a:r>
              <a:rPr lang="en-GB" dirty="0">
                <a:latin typeface="Helvetica" pitchFamily="2" charset="0"/>
              </a:rPr>
              <a:t>? The executor understands that he needs to take the sixth element of the array. Now, let's imagine that he has a "coordinate” of the first element of this array a in memory. Then, to get the sixth element of the array, he needs to add </a:t>
            </a:r>
            <a:r>
              <a:rPr lang="en-GB" dirty="0">
                <a:solidFill>
                  <a:srgbClr val="7030A0"/>
                </a:solidFill>
                <a:latin typeface="Helvetica" pitchFamily="2" charset="0"/>
              </a:rPr>
              <a:t>5</a:t>
            </a:r>
            <a:r>
              <a:rPr lang="en-GB" dirty="0">
                <a:latin typeface="Helvetica" pitchFamily="2" charset="0"/>
              </a:rPr>
              <a:t> to this coordinate, or, in other words, shift it </a:t>
            </a:r>
            <a:r>
              <a:rPr lang="en-GB" dirty="0">
                <a:solidFill>
                  <a:srgbClr val="7030A0"/>
                </a:solidFill>
                <a:latin typeface="Helvetica" pitchFamily="2" charset="0"/>
              </a:rPr>
              <a:t>5</a:t>
            </a:r>
            <a:r>
              <a:rPr lang="en-GB" dirty="0">
                <a:latin typeface="Helvetica" pitchFamily="2" charset="0"/>
              </a:rPr>
              <a:t> steps to the right. However, you need to take into account that each step must be exactly </a:t>
            </a:r>
            <a:r>
              <a:rPr lang="en-GB" dirty="0" err="1">
                <a:solidFill>
                  <a:srgbClr val="7030A0"/>
                </a:solidFill>
                <a:latin typeface="Helvetica" pitchFamily="2" charset="0"/>
              </a:rPr>
              <a:t>sizeof</a:t>
            </a:r>
            <a:r>
              <a:rPr lang="en-GB" dirty="0">
                <a:solidFill>
                  <a:srgbClr val="7030A0"/>
                </a:solidFill>
                <a:latin typeface="Helvetica" pitchFamily="2" charset="0"/>
              </a:rPr>
              <a:t>(int) = 4Bytes</a:t>
            </a:r>
            <a:r>
              <a:rPr lang="en-GB" dirty="0">
                <a:latin typeface="Helvetica" pitchFamily="2" charset="0"/>
              </a:rPr>
              <a:t> wide.</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pic>
        <p:nvPicPr>
          <p:cNvPr id="5" name="Picture 4">
            <a:extLst>
              <a:ext uri="{FF2B5EF4-FFF2-40B4-BE49-F238E27FC236}">
                <a16:creationId xmlns:a16="http://schemas.microsoft.com/office/drawing/2014/main" id="{AFCFF218-D495-2B46-8E6C-9F40185A4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4102" y="3890980"/>
            <a:ext cx="7843795" cy="2527645"/>
          </a:xfrm>
          <a:prstGeom prst="rect">
            <a:avLst/>
          </a:prstGeom>
        </p:spPr>
      </p:pic>
    </p:spTree>
    <p:extLst>
      <p:ext uri="{BB962C8B-B14F-4D97-AF65-F5344CB8AC3E}">
        <p14:creationId xmlns:p14="http://schemas.microsoft.com/office/powerpoint/2010/main" val="2769157118"/>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680518"/>
            <a:ext cx="9726295"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smoothly arrived at the concept of a pointer. What it is?</a:t>
            </a:r>
          </a:p>
          <a:p>
            <a:pPr hangingPunct="0"/>
            <a:endParaRPr lang="en-GB" dirty="0"/>
          </a:p>
          <a:p>
            <a:pPr hangingPunct="0"/>
            <a:r>
              <a:rPr lang="en-GB" b="1" dirty="0"/>
              <a:t>Pointer</a:t>
            </a:r>
            <a:r>
              <a:rPr lang="en-GB" dirty="0"/>
              <a:t> is a special data type that is used to represent different addresses in memory.</a:t>
            </a:r>
          </a:p>
          <a:p>
            <a:pPr hangingPunct="0"/>
            <a:endParaRPr lang="en-GB" dirty="0"/>
          </a:p>
          <a:p>
            <a:pPr hangingPunct="0"/>
            <a:r>
              <a:rPr lang="en-GB" dirty="0"/>
              <a:t>A </a:t>
            </a:r>
            <a:r>
              <a:rPr lang="en-GB" b="1" dirty="0"/>
              <a:t>memory address </a:t>
            </a:r>
            <a:r>
              <a:rPr lang="en-GB" dirty="0"/>
              <a:t>is a hexadecimal number representing a coordinate in memory:</a:t>
            </a:r>
          </a:p>
        </p:txBody>
      </p:sp>
      <p:pic>
        <p:nvPicPr>
          <p:cNvPr id="8" name="Picture 7">
            <a:extLst>
              <a:ext uri="{FF2B5EF4-FFF2-40B4-BE49-F238E27FC236}">
                <a16:creationId xmlns:a16="http://schemas.microsoft.com/office/drawing/2014/main" id="{5DC2CF3C-05C1-9147-A86A-2C544BFB06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783" y="3182779"/>
            <a:ext cx="1574800" cy="228600"/>
          </a:xfrm>
          <a:prstGeom prst="rect">
            <a:avLst/>
          </a:prstGeom>
        </p:spPr>
      </p:pic>
      <p:sp>
        <p:nvSpPr>
          <p:cNvPr id="10" name="TextBox 9">
            <a:extLst>
              <a:ext uri="{FF2B5EF4-FFF2-40B4-BE49-F238E27FC236}">
                <a16:creationId xmlns:a16="http://schemas.microsoft.com/office/drawing/2014/main" id="{571BE9B0-E835-0A4E-ADCC-81EB4752ABBF}"/>
              </a:ext>
            </a:extLst>
          </p:cNvPr>
          <p:cNvSpPr txBox="1"/>
          <p:nvPr/>
        </p:nvSpPr>
        <p:spPr>
          <a:xfrm>
            <a:off x="1120774" y="4185167"/>
            <a:ext cx="8606321"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GB" dirty="0">
                <a:solidFill>
                  <a:srgbClr val="7030A0"/>
                </a:solidFill>
              </a:rPr>
              <a:t>int* x;</a:t>
            </a:r>
            <a:r>
              <a:rPr lang="en-GB" dirty="0"/>
              <a:t>   </a:t>
            </a:r>
            <a:r>
              <a:rPr lang="en-GB" dirty="0">
                <a:sym typeface="Wingdings" pitchFamily="2" charset="2"/>
              </a:rPr>
              <a:t></a:t>
            </a:r>
            <a:r>
              <a:rPr lang="en-GB" dirty="0"/>
              <a:t>   pointer to int, </a:t>
            </a:r>
            <a:r>
              <a:rPr lang="en-GB" dirty="0">
                <a:solidFill>
                  <a:srgbClr val="7030A0"/>
                </a:solidFill>
              </a:rPr>
              <a:t>type of x</a:t>
            </a:r>
            <a:r>
              <a:rPr lang="en-GB" dirty="0"/>
              <a:t> is </a:t>
            </a:r>
            <a:r>
              <a:rPr lang="en-GB" dirty="0">
                <a:solidFill>
                  <a:srgbClr val="7030A0"/>
                </a:solidFill>
              </a:rPr>
              <a:t>int*</a:t>
            </a:r>
          </a:p>
          <a:p>
            <a:pPr hangingPunct="0"/>
            <a:endParaRPr lang="en-GB" dirty="0"/>
          </a:p>
          <a:p>
            <a:pPr hangingPunct="0"/>
            <a:r>
              <a:rPr lang="en-GB" dirty="0">
                <a:solidFill>
                  <a:srgbClr val="7030A0"/>
                </a:solidFill>
              </a:rPr>
              <a:t>int*</a:t>
            </a:r>
            <a:r>
              <a:rPr lang="en-GB" dirty="0"/>
              <a:t> is a type which stores the memory address in which the int x lies.</a:t>
            </a:r>
            <a:endPar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2990096374"/>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4" y="1216692"/>
            <a:ext cx="9726295"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1) </a:t>
            </a:r>
            <a:r>
              <a:rPr lang="en-GB" b="1" dirty="0"/>
              <a:t>Unary</a:t>
            </a:r>
            <a:r>
              <a:rPr lang="en-GB" dirty="0"/>
              <a:t> </a:t>
            </a:r>
            <a:r>
              <a:rPr lang="en-GB" dirty="0">
                <a:solidFill>
                  <a:srgbClr val="7030A0"/>
                </a:solidFill>
              </a:rPr>
              <a:t>operator &amp;</a:t>
            </a:r>
            <a:r>
              <a:rPr lang="en-GB" dirty="0">
                <a:solidFill>
                  <a:schemeClr val="accent4"/>
                </a:solidFill>
              </a:rPr>
              <a:t>, aka </a:t>
            </a:r>
            <a:r>
              <a:rPr lang="en-GB" b="1" dirty="0">
                <a:solidFill>
                  <a:schemeClr val="accent4"/>
                </a:solidFill>
              </a:rPr>
              <a:t>address-of</a:t>
            </a:r>
            <a:r>
              <a:rPr lang="en-GB" dirty="0">
                <a:solidFill>
                  <a:schemeClr val="accent4"/>
                </a:solidFill>
              </a:rPr>
              <a:t> (don’t confuse with the </a:t>
            </a:r>
            <a:r>
              <a:rPr lang="en-GB" b="1" dirty="0">
                <a:solidFill>
                  <a:schemeClr val="accent4"/>
                </a:solidFill>
              </a:rPr>
              <a:t>binary</a:t>
            </a:r>
            <a:r>
              <a:rPr lang="en-GB" dirty="0">
                <a:solidFill>
                  <a:schemeClr val="accent4"/>
                </a:solidFill>
              </a:rPr>
              <a:t> bitwise operator &amp;).</a:t>
            </a:r>
          </a:p>
          <a:p>
            <a:pPr hangingPunct="0"/>
            <a:r>
              <a:rPr lang="en-GB" dirty="0">
                <a:solidFill>
                  <a:schemeClr val="accent4"/>
                </a:solidFill>
              </a:rPr>
              <a:t>     Returns the address in memory at which the variable is located.</a:t>
            </a:r>
          </a:p>
          <a:p>
            <a:pPr hangingPunct="0"/>
            <a:r>
              <a:rPr lang="en-GB" dirty="0">
                <a:solidFill>
                  <a:schemeClr val="accent4"/>
                </a:solidFill>
              </a:rPr>
              <a:t>     precedence: 3</a:t>
            </a:r>
          </a:p>
          <a:p>
            <a:pPr hangingPunct="0"/>
            <a:r>
              <a:rPr lang="en-GB" dirty="0">
                <a:solidFill>
                  <a:schemeClr val="accent4"/>
                </a:solidFill>
              </a:rPr>
              <a:t>     associativity: right-to-left</a:t>
            </a:r>
          </a:p>
          <a:p>
            <a:pPr hangingPunct="0"/>
            <a:endParaRPr lang="en-GB" dirty="0"/>
          </a:p>
          <a:p>
            <a:pPr hangingPunct="0"/>
            <a:r>
              <a:rPr lang="en-GB" dirty="0"/>
              <a:t>2) </a:t>
            </a:r>
            <a:r>
              <a:rPr lang="en-GB" b="1" dirty="0">
                <a:solidFill>
                  <a:schemeClr val="accent4"/>
                </a:solidFill>
              </a:rPr>
              <a:t>Unary</a:t>
            </a:r>
            <a:r>
              <a:rPr lang="en-GB" dirty="0"/>
              <a:t> </a:t>
            </a:r>
            <a:r>
              <a:rPr lang="en-GB" dirty="0">
                <a:solidFill>
                  <a:srgbClr val="7030A0"/>
                </a:solidFill>
              </a:rPr>
              <a:t>operator *</a:t>
            </a:r>
            <a:r>
              <a:rPr lang="en-GB" dirty="0">
                <a:solidFill>
                  <a:schemeClr val="accent4"/>
                </a:solidFill>
              </a:rPr>
              <a:t>, aka dereferencing</a:t>
            </a:r>
            <a:endParaRPr lang="ru-RU" dirty="0">
              <a:solidFill>
                <a:srgbClr val="7030A0"/>
              </a:solidFill>
            </a:endParaRPr>
          </a:p>
          <a:p>
            <a:pPr hangingPunct="0"/>
            <a:r>
              <a:rPr lang="ru-RU" dirty="0"/>
              <a:t>     </a:t>
            </a:r>
            <a:r>
              <a:rPr lang="en-GB" dirty="0">
                <a:solidFill>
                  <a:schemeClr val="accent4"/>
                </a:solidFill>
              </a:rPr>
              <a:t>Returns the value to which the pointer is pointing.</a:t>
            </a:r>
          </a:p>
          <a:p>
            <a:pPr hangingPunct="0"/>
            <a:r>
              <a:rPr lang="en-GB" dirty="0">
                <a:solidFill>
                  <a:schemeClr val="accent4"/>
                </a:solidFill>
              </a:rPr>
              <a:t>     precedence: 3</a:t>
            </a:r>
          </a:p>
          <a:p>
            <a:pPr hangingPunct="0"/>
            <a:r>
              <a:rPr lang="en-GB" dirty="0">
                <a:solidFill>
                  <a:schemeClr val="accent4"/>
                </a:solidFill>
              </a:rPr>
              <a:t>     associativity: right-to-left</a:t>
            </a:r>
          </a:p>
        </p:txBody>
      </p:sp>
      <p:pic>
        <p:nvPicPr>
          <p:cNvPr id="5" name="Picture 4">
            <a:extLst>
              <a:ext uri="{FF2B5EF4-FFF2-40B4-BE49-F238E27FC236}">
                <a16:creationId xmlns:a16="http://schemas.microsoft.com/office/drawing/2014/main" id="{56691973-E874-E446-8C0E-8657611085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4245" y="3802013"/>
            <a:ext cx="4113531" cy="2729539"/>
          </a:xfrm>
          <a:prstGeom prst="rect">
            <a:avLst/>
          </a:prstGeom>
        </p:spPr>
      </p:pic>
      <p:pic>
        <p:nvPicPr>
          <p:cNvPr id="7" name="Picture 6">
            <a:extLst>
              <a:ext uri="{FF2B5EF4-FFF2-40B4-BE49-F238E27FC236}">
                <a16:creationId xmlns:a16="http://schemas.microsoft.com/office/drawing/2014/main" id="{1AC58C88-E72A-F546-B40D-9C753FE9EC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4225" y="4569883"/>
            <a:ext cx="3429000" cy="1193800"/>
          </a:xfrm>
          <a:prstGeom prst="rect">
            <a:avLst/>
          </a:prstGeom>
        </p:spPr>
      </p:pic>
    </p:spTree>
    <p:extLst>
      <p:ext uri="{BB962C8B-B14F-4D97-AF65-F5344CB8AC3E}">
        <p14:creationId xmlns:p14="http://schemas.microsoft.com/office/powerpoint/2010/main" val="4259499447"/>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GB" dirty="0">
                <a:solidFill>
                  <a:schemeClr val="accent4"/>
                </a:solidFill>
              </a:rPr>
              <a:t>Variable definitions with literals</a:t>
            </a:r>
            <a:endParaRPr lang="ru-RU" dirty="0">
              <a:solidFill>
                <a:schemeClr val="accent4"/>
              </a:solidFill>
              <a:latin typeface="+mn-lt"/>
            </a:endParaRPr>
          </a:p>
        </p:txBody>
      </p:sp>
      <p:sp>
        <p:nvSpPr>
          <p:cNvPr id="6" name="TextBox 5">
            <a:extLst>
              <a:ext uri="{FF2B5EF4-FFF2-40B4-BE49-F238E27FC236}">
                <a16:creationId xmlns:a16="http://schemas.microsoft.com/office/drawing/2014/main" id="{16340909-5DE2-D141-A838-CA924265071C}"/>
              </a:ext>
            </a:extLst>
          </p:cNvPr>
          <p:cNvSpPr txBox="1"/>
          <p:nvPr/>
        </p:nvSpPr>
        <p:spPr>
          <a:xfrm>
            <a:off x="1232852" y="1466419"/>
            <a:ext cx="9726295" cy="48013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chemeClr val="accent4"/>
                </a:solidFill>
                <a:latin typeface="Helvetica" pitchFamily="2" charset="0"/>
              </a:rPr>
              <a:t>Examples</a:t>
            </a:r>
            <a:r>
              <a:rPr lang="en-GB" dirty="0">
                <a:solidFill>
                  <a:schemeClr val="accent4"/>
                </a:solidFill>
                <a:latin typeface="Helvetica" pitchFamily="2" charset="0"/>
              </a:rPr>
              <a:t>:</a:t>
            </a:r>
            <a:br>
              <a:rPr lang="en-GB" dirty="0">
                <a:solidFill>
                  <a:schemeClr val="accent4"/>
                </a:solidFill>
                <a:latin typeface="Helvetica" pitchFamily="2" charset="0"/>
              </a:rPr>
            </a:br>
            <a:r>
              <a:rPr lang="en-GB" b="1" dirty="0">
                <a:solidFill>
                  <a:srgbClr val="7030A0"/>
                </a:solidFill>
                <a:latin typeface="Courier New" panose="02070309020205020404" pitchFamily="49" charset="0"/>
                <a:cs typeface="Courier New" panose="02070309020205020404" pitchFamily="49" charset="0"/>
              </a:rPr>
              <a:t>int x = 5;</a:t>
            </a:r>
            <a:br>
              <a:rPr lang="en-GB" b="1" dirty="0">
                <a:solidFill>
                  <a:srgbClr val="7030A0"/>
                </a:solidFill>
                <a:latin typeface="Courier New" panose="02070309020205020404" pitchFamily="49" charset="0"/>
                <a:cs typeface="Courier New" panose="02070309020205020404" pitchFamily="49" charset="0"/>
              </a:rPr>
            </a:br>
            <a:r>
              <a:rPr lang="en-GB" b="1" dirty="0">
                <a:solidFill>
                  <a:srgbClr val="7030A0"/>
                </a:solidFill>
                <a:latin typeface="Courier New" panose="02070309020205020404" pitchFamily="49" charset="0"/>
                <a:cs typeface="Courier New" panose="02070309020205020404" pitchFamily="49" charset="0"/>
              </a:rPr>
              <a:t>bool y = true;</a:t>
            </a:r>
            <a:br>
              <a:rPr lang="en-GB" b="1" dirty="0">
                <a:solidFill>
                  <a:srgbClr val="7030A0"/>
                </a:solidFill>
                <a:latin typeface="Courier New" panose="02070309020205020404" pitchFamily="49" charset="0"/>
                <a:cs typeface="Courier New" panose="02070309020205020404" pitchFamily="49" charset="0"/>
              </a:rPr>
            </a:br>
            <a:r>
              <a:rPr lang="en-GB" b="1" dirty="0">
                <a:solidFill>
                  <a:srgbClr val="7030A0"/>
                </a:solidFill>
                <a:latin typeface="Courier New" panose="02070309020205020404" pitchFamily="49" charset="0"/>
                <a:cs typeface="Courier New" panose="02070309020205020404" pitchFamily="49" charset="0"/>
              </a:rPr>
              <a:t>float z = 5.1f;</a:t>
            </a:r>
            <a:br>
              <a:rPr lang="en-GB" b="1" dirty="0">
                <a:solidFill>
                  <a:srgbClr val="7030A0"/>
                </a:solidFill>
                <a:latin typeface="Courier New" panose="02070309020205020404" pitchFamily="49" charset="0"/>
                <a:cs typeface="Courier New" panose="02070309020205020404" pitchFamily="49" charset="0"/>
              </a:rPr>
            </a:br>
            <a:r>
              <a:rPr lang="en-GB" b="1" dirty="0">
                <a:solidFill>
                  <a:srgbClr val="7030A0"/>
                </a:solidFill>
                <a:latin typeface="Courier New" panose="02070309020205020404" pitchFamily="49" charset="0"/>
                <a:cs typeface="Courier New" panose="02070309020205020404" pitchFamily="49" charset="0"/>
              </a:rPr>
              <a:t>double k = 5.0;</a:t>
            </a:r>
            <a:br>
              <a:rPr lang="en-GB" b="1" dirty="0">
                <a:solidFill>
                  <a:srgbClr val="7030A0"/>
                </a:solidFill>
                <a:latin typeface="Courier New" panose="02070309020205020404" pitchFamily="49" charset="0"/>
                <a:cs typeface="Courier New" panose="02070309020205020404" pitchFamily="49" charset="0"/>
              </a:rPr>
            </a:br>
            <a:r>
              <a:rPr lang="en-GB" b="1" dirty="0">
                <a:solidFill>
                  <a:srgbClr val="7030A0"/>
                </a:solidFill>
                <a:latin typeface="Courier New" panose="02070309020205020404" pitchFamily="49" charset="0"/>
                <a:cs typeface="Courier New" panose="02070309020205020404" pitchFamily="49" charset="0"/>
              </a:rPr>
              <a:t>long long p = 5ll;</a:t>
            </a:r>
            <a:br>
              <a:rPr lang="en-GB" b="1" dirty="0">
                <a:solidFill>
                  <a:srgbClr val="7030A0"/>
                </a:solidFill>
                <a:latin typeface="Courier New" panose="02070309020205020404" pitchFamily="49" charset="0"/>
                <a:cs typeface="Courier New" panose="02070309020205020404" pitchFamily="49" charset="0"/>
              </a:rPr>
            </a:br>
            <a:r>
              <a:rPr lang="en-GB" b="1" dirty="0">
                <a:solidFill>
                  <a:srgbClr val="7030A0"/>
                </a:solidFill>
                <a:latin typeface="Courier New" panose="02070309020205020404" pitchFamily="49" charset="0"/>
                <a:cs typeface="Courier New" panose="02070309020205020404" pitchFamily="49" charset="0"/>
              </a:rPr>
              <a:t>unsigned long long q = 4ull;</a:t>
            </a:r>
          </a:p>
          <a:p>
            <a:pPr hangingPunct="0"/>
            <a:endParaRPr lang="en-GB" dirty="0">
              <a:solidFill>
                <a:schemeClr val="accent4"/>
              </a:solidFill>
              <a:latin typeface="Helvetica" pitchFamily="2" charset="0"/>
            </a:endParaRPr>
          </a:p>
          <a:p>
            <a:pPr hangingPunct="0"/>
            <a:r>
              <a:rPr lang="en-GB" b="1" dirty="0">
                <a:solidFill>
                  <a:schemeClr val="accent4"/>
                </a:solidFill>
                <a:latin typeface="Helvetica" pitchFamily="2" charset="0"/>
              </a:rPr>
              <a:t>Implicit type conversions</a:t>
            </a:r>
            <a:endParaRPr lang="en-GB" dirty="0">
              <a:solidFill>
                <a:schemeClr val="accent4"/>
              </a:solidFill>
              <a:latin typeface="Helvetica" pitchFamily="2" charset="0"/>
            </a:endParaRPr>
          </a:p>
          <a:p>
            <a:pPr hangingPunct="0"/>
            <a:r>
              <a:rPr lang="en-GB" dirty="0">
                <a:solidFill>
                  <a:schemeClr val="accent4"/>
                </a:solidFill>
                <a:latin typeface="Helvetica" pitchFamily="2" charset="0"/>
              </a:rPr>
              <a:t>if you try to initialize a variable of a certain type with a certain literal of another type, in some cases it will work (and in some it will be an error).</a:t>
            </a:r>
          </a:p>
          <a:p>
            <a:pPr hangingPunct="0"/>
            <a:endParaRPr kumimoji="0" lang="en-GB"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b="1" dirty="0">
                <a:solidFill>
                  <a:schemeClr val="accent4"/>
                </a:solidFill>
                <a:latin typeface="Helvetica" pitchFamily="2" charset="0"/>
                <a:ea typeface="+mj-ea"/>
                <a:cs typeface="+mj-cs"/>
                <a:sym typeface="Calibri"/>
              </a:rPr>
              <a:t>Examples</a:t>
            </a:r>
            <a:r>
              <a:rPr lang="en-GB" dirty="0">
                <a:solidFill>
                  <a:schemeClr val="accent4"/>
                </a:solidFill>
                <a:latin typeface="Helvetica" pitchFamily="2" charset="0"/>
                <a:ea typeface="+mj-ea"/>
                <a:cs typeface="+mj-cs"/>
                <a:sym typeface="Calibri"/>
              </a:rPr>
              <a: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int x = 5.8;</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bool y = 1;</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float z = 5.1;</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double k = 5;</a:t>
            </a:r>
          </a:p>
        </p:txBody>
      </p:sp>
    </p:spTree>
    <p:extLst>
      <p:ext uri="{BB962C8B-B14F-4D97-AF65-F5344CB8AC3E}">
        <p14:creationId xmlns:p14="http://schemas.microsoft.com/office/powerpoint/2010/main" val="220884292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4" y="1601005"/>
            <a:ext cx="9726295"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3) </a:t>
            </a:r>
            <a:r>
              <a:rPr lang="en-GB" dirty="0">
                <a:solidFill>
                  <a:schemeClr val="accent4"/>
                </a:solidFill>
                <a:latin typeface="Helvetica" pitchFamily="2" charset="0"/>
              </a:rPr>
              <a:t>Incrementing / decrementing pointers.</a:t>
            </a:r>
          </a:p>
          <a:p>
            <a:pPr hangingPunct="0"/>
            <a:r>
              <a:rPr lang="en-GB" dirty="0">
                <a:solidFill>
                  <a:schemeClr val="accent4"/>
                </a:solidFill>
                <a:latin typeface="Helvetica" pitchFamily="2" charset="0"/>
              </a:rPr>
              <a:t>     </a:t>
            </a:r>
            <a:r>
              <a:rPr lang="en-GB" dirty="0">
                <a:solidFill>
                  <a:schemeClr val="accent4"/>
                </a:solidFill>
              </a:rPr>
              <a:t>By adding a number to the pointer, you shift this number of steps to the</a:t>
            </a:r>
          </a:p>
          <a:p>
            <a:pPr hangingPunct="0"/>
            <a:r>
              <a:rPr lang="en-GB" dirty="0">
                <a:solidFill>
                  <a:schemeClr val="accent4"/>
                </a:solidFill>
              </a:rPr>
              <a:t>     right (if the number is positive), or to the left (if the number is negative).</a:t>
            </a:r>
          </a:p>
        </p:txBody>
      </p:sp>
      <p:pic>
        <p:nvPicPr>
          <p:cNvPr id="11" name="Picture 10">
            <a:extLst>
              <a:ext uri="{FF2B5EF4-FFF2-40B4-BE49-F238E27FC236}">
                <a16:creationId xmlns:a16="http://schemas.microsoft.com/office/drawing/2014/main" id="{D6BE5963-5F5B-A14E-A40F-041E2968B4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3206221"/>
            <a:ext cx="5778500" cy="2819400"/>
          </a:xfrm>
          <a:prstGeom prst="rect">
            <a:avLst/>
          </a:prstGeom>
        </p:spPr>
      </p:pic>
      <p:pic>
        <p:nvPicPr>
          <p:cNvPr id="13" name="Picture 12">
            <a:extLst>
              <a:ext uri="{FF2B5EF4-FFF2-40B4-BE49-F238E27FC236}">
                <a16:creationId xmlns:a16="http://schemas.microsoft.com/office/drawing/2014/main" id="{B44897B1-F63C-7A44-A379-AA55030F95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2337" y="3206221"/>
            <a:ext cx="3314700" cy="596900"/>
          </a:xfrm>
          <a:prstGeom prst="rect">
            <a:avLst/>
          </a:prstGeom>
        </p:spPr>
      </p:pic>
    </p:spTree>
    <p:extLst>
      <p:ext uri="{BB962C8B-B14F-4D97-AF65-F5344CB8AC3E}">
        <p14:creationId xmlns:p14="http://schemas.microsoft.com/office/powerpoint/2010/main" val="2407407514"/>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4" y="1601005"/>
            <a:ext cx="9726295"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4) Difference of two pointers.</a:t>
            </a:r>
          </a:p>
          <a:p>
            <a:pPr hangingPunct="0"/>
            <a:r>
              <a:rPr lang="en-GB" dirty="0"/>
              <a:t>     By subtracting two pointers, you will know the distance between them in memory.</a:t>
            </a:r>
            <a:endParaRPr lang="ru-RU" dirty="0"/>
          </a:p>
          <a:p>
            <a:pPr hangingPunct="0"/>
            <a:r>
              <a:rPr lang="ru-RU" dirty="0"/>
              <a:t>     </a:t>
            </a:r>
            <a:r>
              <a:rPr lang="en-GB" dirty="0"/>
              <a:t>But this distance will NOT be in the number of bytes, but in the number of elements</a:t>
            </a:r>
            <a:endParaRPr lang="ru-RU" dirty="0"/>
          </a:p>
          <a:p>
            <a:pPr hangingPunct="0"/>
            <a:r>
              <a:rPr lang="ru-RU" dirty="0"/>
              <a:t>     </a:t>
            </a:r>
            <a:r>
              <a:rPr lang="en-GB" dirty="0"/>
              <a:t>of the pointer type</a:t>
            </a:r>
            <a:r>
              <a:rPr lang="en-US" dirty="0"/>
              <a:t>.</a:t>
            </a:r>
          </a:p>
          <a:p>
            <a:pPr hangingPunct="0"/>
            <a:endParaRPr lang="en-US" dirty="0"/>
          </a:p>
          <a:p>
            <a:pPr hangingPunct="0"/>
            <a:r>
              <a:rPr lang="en-GB" dirty="0"/>
              <a:t>So, to find out the number of bytes between two pointers to double, for example, you need to multiply the difference of pointers by </a:t>
            </a:r>
            <a:r>
              <a:rPr lang="en-GB" dirty="0" err="1">
                <a:solidFill>
                  <a:srgbClr val="7030A0"/>
                </a:solidFill>
              </a:rPr>
              <a:t>sizeof</a:t>
            </a:r>
            <a:r>
              <a:rPr lang="en-GB" dirty="0">
                <a:solidFill>
                  <a:srgbClr val="7030A0"/>
                </a:solidFill>
              </a:rPr>
              <a:t>(double)</a:t>
            </a:r>
            <a:r>
              <a:rPr lang="en-GB" dirty="0"/>
              <a:t>.</a:t>
            </a:r>
            <a:endParaRPr lang="en-GB" dirty="0">
              <a:solidFill>
                <a:schemeClr val="accent4"/>
              </a:solidFill>
            </a:endParaRPr>
          </a:p>
        </p:txBody>
      </p:sp>
      <p:pic>
        <p:nvPicPr>
          <p:cNvPr id="9" name="Picture 8">
            <a:extLst>
              <a:ext uri="{FF2B5EF4-FFF2-40B4-BE49-F238E27FC236}">
                <a16:creationId xmlns:a16="http://schemas.microsoft.com/office/drawing/2014/main" id="{C79E3E54-7A4C-9940-9C7C-0B9BC44F58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4" y="3725092"/>
            <a:ext cx="6562517" cy="2445846"/>
          </a:xfrm>
          <a:prstGeom prst="rect">
            <a:avLst/>
          </a:prstGeom>
        </p:spPr>
      </p:pic>
      <p:pic>
        <p:nvPicPr>
          <p:cNvPr id="12" name="Picture 11">
            <a:extLst>
              <a:ext uri="{FF2B5EF4-FFF2-40B4-BE49-F238E27FC236}">
                <a16:creationId xmlns:a16="http://schemas.microsoft.com/office/drawing/2014/main" id="{DE020324-404D-864A-93D8-1DFAD320D9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4402" y="3718389"/>
            <a:ext cx="2425700" cy="584200"/>
          </a:xfrm>
          <a:prstGeom prst="rect">
            <a:avLst/>
          </a:prstGeom>
        </p:spPr>
      </p:pic>
    </p:spTree>
    <p:extLst>
      <p:ext uri="{BB962C8B-B14F-4D97-AF65-F5344CB8AC3E}">
        <p14:creationId xmlns:p14="http://schemas.microsoft.com/office/powerpoint/2010/main" val="4098599177"/>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245511"/>
            <a:ext cx="97262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5) </a:t>
            </a:r>
            <a:r>
              <a:rPr lang="en-GB" dirty="0">
                <a:solidFill>
                  <a:srgbClr val="7030A0"/>
                </a:solidFill>
              </a:rPr>
              <a:t>Operator []</a:t>
            </a:r>
            <a:r>
              <a:rPr lang="en-US" dirty="0">
                <a:solidFill>
                  <a:schemeClr val="accent4"/>
                </a:solidFill>
              </a:rPr>
              <a:t>, aka subscript operator.</a:t>
            </a:r>
            <a:endParaRPr lang="en-GB" dirty="0">
              <a:solidFill>
                <a:schemeClr val="accent4"/>
              </a:solidFill>
            </a:endParaRPr>
          </a:p>
          <a:p>
            <a:pPr hangingPunct="0"/>
            <a:r>
              <a:rPr lang="en-GB" dirty="0">
                <a:solidFill>
                  <a:schemeClr val="accent4"/>
                </a:solidFill>
              </a:rPr>
              <a:t>     </a:t>
            </a:r>
            <a:r>
              <a:rPr lang="en-GB" dirty="0"/>
              <a:t>Applies to arrays. a[</a:t>
            </a:r>
            <a:r>
              <a:rPr lang="en-GB" dirty="0" err="1"/>
              <a:t>i</a:t>
            </a:r>
            <a:r>
              <a:rPr lang="en-GB" dirty="0"/>
              <a:t>] returns the array element with index </a:t>
            </a:r>
            <a:r>
              <a:rPr lang="en-GB" dirty="0" err="1"/>
              <a:t>i</a:t>
            </a:r>
            <a:r>
              <a:rPr lang="en-GB" dirty="0"/>
              <a:t>.</a:t>
            </a:r>
          </a:p>
          <a:p>
            <a:pPr hangingPunct="0"/>
            <a:r>
              <a:rPr lang="en-GB" dirty="0"/>
              <a:t>     Precedence: 2</a:t>
            </a:r>
          </a:p>
          <a:p>
            <a:pPr hangingPunct="0"/>
            <a:r>
              <a:rPr lang="en-GB" dirty="0"/>
              <a:t>     Associativity: left-to-right</a:t>
            </a:r>
          </a:p>
        </p:txBody>
      </p:sp>
      <p:sp>
        <p:nvSpPr>
          <p:cNvPr id="6" name="TextBox 5">
            <a:extLst>
              <a:ext uri="{FF2B5EF4-FFF2-40B4-BE49-F238E27FC236}">
                <a16:creationId xmlns:a16="http://schemas.microsoft.com/office/drawing/2014/main" id="{4DB4628A-1EB4-0A42-8D9C-AD1E2D6E33E5}"/>
              </a:ext>
            </a:extLst>
          </p:cNvPr>
          <p:cNvSpPr txBox="1"/>
          <p:nvPr/>
        </p:nvSpPr>
        <p:spPr>
          <a:xfrm>
            <a:off x="1120775" y="2608700"/>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try to print address of an array and its elements.</a:t>
            </a:r>
          </a:p>
        </p:txBody>
      </p:sp>
      <p:pic>
        <p:nvPicPr>
          <p:cNvPr id="8" name="Picture 7">
            <a:extLst>
              <a:ext uri="{FF2B5EF4-FFF2-40B4-BE49-F238E27FC236}">
                <a16:creationId xmlns:a16="http://schemas.microsoft.com/office/drawing/2014/main" id="{5D520040-9172-A542-BFC0-B53064F36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3064463"/>
            <a:ext cx="7320862" cy="2882658"/>
          </a:xfrm>
          <a:prstGeom prst="rect">
            <a:avLst/>
          </a:prstGeom>
        </p:spPr>
      </p:pic>
      <p:pic>
        <p:nvPicPr>
          <p:cNvPr id="10" name="Picture 9">
            <a:extLst>
              <a:ext uri="{FF2B5EF4-FFF2-40B4-BE49-F238E27FC236}">
                <a16:creationId xmlns:a16="http://schemas.microsoft.com/office/drawing/2014/main" id="{FC31157F-423A-1749-B8E4-C8879A40F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58365" y="3064463"/>
            <a:ext cx="3030055" cy="1261755"/>
          </a:xfrm>
          <a:prstGeom prst="rect">
            <a:avLst/>
          </a:prstGeom>
        </p:spPr>
      </p:pic>
      <p:sp>
        <p:nvSpPr>
          <p:cNvPr id="7" name="TextBox 6">
            <a:extLst>
              <a:ext uri="{FF2B5EF4-FFF2-40B4-BE49-F238E27FC236}">
                <a16:creationId xmlns:a16="http://schemas.microsoft.com/office/drawing/2014/main" id="{99542272-672F-4B42-8417-B0A550CEB6F2}"/>
              </a:ext>
            </a:extLst>
          </p:cNvPr>
          <p:cNvSpPr txBox="1"/>
          <p:nvPr/>
        </p:nvSpPr>
        <p:spPr>
          <a:xfrm>
            <a:off x="1120775" y="6096710"/>
            <a:ext cx="1066041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see an important property: the address of the array coincides with the address of the element with index 0 in it, and the distance between adjacent elements is always 1.</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3458297183"/>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3" name="TextBox 2">
            <a:extLst>
              <a:ext uri="{FF2B5EF4-FFF2-40B4-BE49-F238E27FC236}">
                <a16:creationId xmlns:a16="http://schemas.microsoft.com/office/drawing/2014/main" id="{BF9556AB-F1C2-9347-BB96-1EEB925C0FBB}"/>
              </a:ext>
            </a:extLst>
          </p:cNvPr>
          <p:cNvSpPr txBox="1"/>
          <p:nvPr/>
        </p:nvSpPr>
        <p:spPr>
          <a:xfrm>
            <a:off x="1120775" y="1581400"/>
            <a:ext cx="891525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latin typeface="Helvetica" pitchFamily="2" charset="0"/>
              </a:rPr>
              <a:t>In fact, when the [] operator is applied to the array a, the result is calculated as follows:</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pic>
        <p:nvPicPr>
          <p:cNvPr id="9" name="Picture 8">
            <a:extLst>
              <a:ext uri="{FF2B5EF4-FFF2-40B4-BE49-F238E27FC236}">
                <a16:creationId xmlns:a16="http://schemas.microsoft.com/office/drawing/2014/main" id="{3D5B6855-08CD-B24F-B8BB-9768187F1E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2921" y="2075043"/>
            <a:ext cx="6522002" cy="2707914"/>
          </a:xfrm>
          <a:prstGeom prst="rect">
            <a:avLst/>
          </a:prstGeom>
        </p:spPr>
      </p:pic>
      <p:sp>
        <p:nvSpPr>
          <p:cNvPr id="11" name="TextBox 10">
            <a:extLst>
              <a:ext uri="{FF2B5EF4-FFF2-40B4-BE49-F238E27FC236}">
                <a16:creationId xmlns:a16="http://schemas.microsoft.com/office/drawing/2014/main" id="{8FA7EAF4-4C79-C744-B3EC-662DDF03EB32}"/>
              </a:ext>
            </a:extLst>
          </p:cNvPr>
          <p:cNvSpPr txBox="1"/>
          <p:nvPr/>
        </p:nvSpPr>
        <p:spPr>
          <a:xfrm>
            <a:off x="1113183" y="5185991"/>
            <a:ext cx="709008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solidFill>
                  <a:schemeClr val="accent4"/>
                </a:solidFill>
                <a:latin typeface="Helvetica" pitchFamily="2" charset="0"/>
              </a:rPr>
              <a:t>Finally, we understand why the first element in the array has index 0!</a:t>
            </a:r>
            <a:endPar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endParaRPr>
          </a:p>
        </p:txBody>
      </p:sp>
    </p:spTree>
    <p:extLst>
      <p:ext uri="{BB962C8B-B14F-4D97-AF65-F5344CB8AC3E}">
        <p14:creationId xmlns:p14="http://schemas.microsoft.com/office/powerpoint/2010/main" val="124019477"/>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Operations with pointers</a:t>
            </a:r>
            <a:endParaRPr lang="en-RU" dirty="0"/>
          </a:p>
        </p:txBody>
      </p:sp>
      <p:sp>
        <p:nvSpPr>
          <p:cNvPr id="4" name="TextBox 3">
            <a:extLst>
              <a:ext uri="{FF2B5EF4-FFF2-40B4-BE49-F238E27FC236}">
                <a16:creationId xmlns:a16="http://schemas.microsoft.com/office/drawing/2014/main" id="{E5A677CF-4BAA-2145-B27A-85A92D049D64}"/>
              </a:ext>
            </a:extLst>
          </p:cNvPr>
          <p:cNvSpPr txBox="1"/>
          <p:nvPr/>
        </p:nvSpPr>
        <p:spPr>
          <a:xfrm>
            <a:off x="1120775" y="1245511"/>
            <a:ext cx="97262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It is possible to access memory not associated with the current array.</a:t>
            </a:r>
          </a:p>
        </p:txBody>
      </p:sp>
      <p:pic>
        <p:nvPicPr>
          <p:cNvPr id="11" name="Picture 10">
            <a:extLst>
              <a:ext uri="{FF2B5EF4-FFF2-40B4-BE49-F238E27FC236}">
                <a16:creationId xmlns:a16="http://schemas.microsoft.com/office/drawing/2014/main" id="{1D269250-B233-1B49-8BB2-271D1A922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93257"/>
            <a:ext cx="1270000" cy="342900"/>
          </a:xfrm>
          <a:prstGeom prst="rect">
            <a:avLst/>
          </a:prstGeom>
        </p:spPr>
      </p:pic>
      <p:pic>
        <p:nvPicPr>
          <p:cNvPr id="15" name="Picture 14">
            <a:extLst>
              <a:ext uri="{FF2B5EF4-FFF2-40B4-BE49-F238E27FC236}">
                <a16:creationId xmlns:a16="http://schemas.microsoft.com/office/drawing/2014/main" id="{1E6C60D5-83C2-274A-AF77-A2BA323DB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1790220"/>
            <a:ext cx="4590714" cy="2643496"/>
          </a:xfrm>
          <a:prstGeom prst="rect">
            <a:avLst/>
          </a:prstGeom>
        </p:spPr>
      </p:pic>
      <p:pic>
        <p:nvPicPr>
          <p:cNvPr id="5" name="Picture 4">
            <a:extLst>
              <a:ext uri="{FF2B5EF4-FFF2-40B4-BE49-F238E27FC236}">
                <a16:creationId xmlns:a16="http://schemas.microsoft.com/office/drawing/2014/main" id="{A67E75B1-B079-E547-959B-564C27D8AC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7281" y="4721844"/>
            <a:ext cx="7577437" cy="1964769"/>
          </a:xfrm>
          <a:prstGeom prst="rect">
            <a:avLst/>
          </a:prstGeom>
        </p:spPr>
      </p:pic>
    </p:spTree>
    <p:extLst>
      <p:ext uri="{BB962C8B-B14F-4D97-AF65-F5344CB8AC3E}">
        <p14:creationId xmlns:p14="http://schemas.microsoft.com/office/powerpoint/2010/main" val="6233672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GB" dirty="0"/>
              <a:t>Dynamic memory</a:t>
            </a:r>
            <a:endParaRPr lang="en-RU" dirty="0"/>
          </a:p>
        </p:txBody>
      </p:sp>
      <p:sp>
        <p:nvSpPr>
          <p:cNvPr id="3" name="TextBox 2">
            <a:extLst>
              <a:ext uri="{FF2B5EF4-FFF2-40B4-BE49-F238E27FC236}">
                <a16:creationId xmlns:a16="http://schemas.microsoft.com/office/drawing/2014/main" id="{5D34E4EE-E508-4C4A-8FF6-CD5951A444BA}"/>
              </a:ext>
            </a:extLst>
          </p:cNvPr>
          <p:cNvSpPr txBox="1"/>
          <p:nvPr/>
        </p:nvSpPr>
        <p:spPr>
          <a:xfrm>
            <a:off x="1166191" y="2136339"/>
            <a:ext cx="9680879"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You cannot allocate very large arrays, because the stack size is limited. But how, then, to create very large arrays ?! For example, a size of 10,000,000 items. The solution is the so-called dynamic memory. The fact is that there is a tool with which you can ask your OS to give you more memory than you currently have available (usually 4-8 megabytes are available).</a:t>
            </a:r>
          </a:p>
          <a:p>
            <a:pPr hangingPunct="0"/>
            <a:endParaRPr lang="en-GB" dirty="0">
              <a:solidFill>
                <a:schemeClr val="accent4"/>
              </a:solidFill>
            </a:endParaRPr>
          </a:p>
          <a:p>
            <a:pPr hangingPunct="0"/>
            <a:endParaRPr lang="en-GB" dirty="0">
              <a:solidFill>
                <a:schemeClr val="accent4"/>
              </a:solidFill>
            </a:endParaRPr>
          </a:p>
          <a:p>
            <a:pPr hangingPunct="0"/>
            <a:endParaRPr lang="en-GB" dirty="0">
              <a:solidFill>
                <a:schemeClr val="accent4"/>
              </a:solidFill>
            </a:endParaRPr>
          </a:p>
          <a:p>
            <a:pPr hangingPunct="0"/>
            <a:r>
              <a:rPr lang="en-GB" dirty="0">
                <a:solidFill>
                  <a:schemeClr val="accent4"/>
                </a:solidFill>
              </a:rPr>
              <a:t>This is the new and delete operators, which allocate and deallocate heap respectively. Heap memory is located not on the stack, but in another area called the heap.</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spTree>
    <p:extLst>
      <p:ext uri="{BB962C8B-B14F-4D97-AF65-F5344CB8AC3E}">
        <p14:creationId xmlns:p14="http://schemas.microsoft.com/office/powerpoint/2010/main" val="2687255798"/>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RU" dirty="0"/>
              <a:t>Operators new and delete</a:t>
            </a:r>
          </a:p>
        </p:txBody>
      </p:sp>
      <p:sp>
        <p:nvSpPr>
          <p:cNvPr id="6" name="Rectangle 3">
            <a:extLst>
              <a:ext uri="{FF2B5EF4-FFF2-40B4-BE49-F238E27FC236}">
                <a16:creationId xmlns:a16="http://schemas.microsoft.com/office/drawing/2014/main" id="{DA5355F7-7E3F-6E48-9F96-017E19A46E2F}"/>
              </a:ext>
            </a:extLst>
          </p:cNvPr>
          <p:cNvSpPr>
            <a:spLocks noChangeArrowheads="1"/>
          </p:cNvSpPr>
          <p:nvPr/>
        </p:nvSpPr>
        <p:spPr bwMode="auto">
          <a:xfrm>
            <a:off x="1120775" y="2463035"/>
            <a:ext cx="972629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one cell.</a:t>
            </a:r>
          </a:p>
        </p:txBody>
      </p:sp>
      <p:sp>
        <p:nvSpPr>
          <p:cNvPr id="8" name="Прямоугольник 1">
            <a:extLst>
              <a:ext uri="{FF2B5EF4-FFF2-40B4-BE49-F238E27FC236}">
                <a16:creationId xmlns:a16="http://schemas.microsoft.com/office/drawing/2014/main" id="{951D1887-5926-854F-95B4-20034D27CC7B}"/>
              </a:ext>
            </a:extLst>
          </p:cNvPr>
          <p:cNvSpPr/>
          <p:nvPr/>
        </p:nvSpPr>
        <p:spPr>
          <a:xfrm>
            <a:off x="1120775" y="2986609"/>
            <a:ext cx="9726295" cy="584775"/>
          </a:xfrm>
          <a:prstGeom prst="rect">
            <a:avLst/>
          </a:prstGeom>
        </p:spPr>
        <p:txBody>
          <a:bodyPr wrap="square">
            <a:spAutoFit/>
          </a:bodyPr>
          <a:lstStyle/>
          <a:p>
            <a:pPr lvl="0" eaLnBrk="0" fontAlgn="base" hangingPunct="0">
              <a:spcBef>
                <a:spcPct val="0"/>
              </a:spcBef>
              <a:spcAft>
                <a:spcPct val="0"/>
              </a:spcAft>
            </a:pPr>
            <a:r>
              <a:rPr lang="en-US" altLang="ru-RU" sz="1600" b="1" dirty="0">
                <a:solidFill>
                  <a:srgbClr val="008080"/>
                </a:solidFill>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endParaRPr lang="en-US" altLang="ru-RU" sz="1600" b="1" dirty="0">
              <a:solidFill>
                <a:schemeClr val="accent4"/>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Deallocates one cell.</a:t>
            </a:r>
            <a:endParaRPr lang="ru-RU" altLang="ru-RU" sz="1600" b="1" dirty="0">
              <a:solidFill>
                <a:schemeClr val="accent4"/>
              </a:solidFill>
              <a:latin typeface="Arial" panose="020B0604020202020204" pitchFamily="34" charset="0"/>
            </a:endParaRPr>
          </a:p>
        </p:txBody>
      </p:sp>
      <p:sp>
        <p:nvSpPr>
          <p:cNvPr id="9" name="Rectangle 3">
            <a:extLst>
              <a:ext uri="{FF2B5EF4-FFF2-40B4-BE49-F238E27FC236}">
                <a16:creationId xmlns:a16="http://schemas.microsoft.com/office/drawing/2014/main" id="{0634D0E3-2EB9-0144-89CC-DBC159AC1179}"/>
              </a:ext>
            </a:extLst>
          </p:cNvPr>
          <p:cNvSpPr>
            <a:spLocks noChangeArrowheads="1"/>
          </p:cNvSpPr>
          <p:nvPr/>
        </p:nvSpPr>
        <p:spPr bwMode="auto">
          <a:xfrm>
            <a:off x="1120774" y="3571384"/>
            <a:ext cx="9726295"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(array) of cells (amount should be provided)</a:t>
            </a:r>
            <a:endParaRPr lang="en-US" altLang="ru-RU" sz="1600" b="1" dirty="0">
              <a:solidFill>
                <a:srgbClr val="000080"/>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endParaRPr lang="en-US" altLang="ru-RU" sz="1600" b="1" dirty="0">
              <a:solidFill>
                <a:schemeClr val="accent4"/>
              </a:solidFill>
              <a:latin typeface="Courier New" panose="02070309020205020404" pitchFamily="49" charset="0"/>
              <a:cs typeface="Courier New" panose="02070309020205020404" pitchFamily="49" charset="0"/>
            </a:endParaRPr>
          </a:p>
        </p:txBody>
      </p:sp>
      <p:sp>
        <p:nvSpPr>
          <p:cNvPr id="10" name="Rectangle 3">
            <a:extLst>
              <a:ext uri="{FF2B5EF4-FFF2-40B4-BE49-F238E27FC236}">
                <a16:creationId xmlns:a16="http://schemas.microsoft.com/office/drawing/2014/main" id="{350FF720-B8A6-2E49-85D8-65463443E9E6}"/>
              </a:ext>
            </a:extLst>
          </p:cNvPr>
          <p:cNvSpPr>
            <a:spLocks noChangeArrowheads="1"/>
          </p:cNvSpPr>
          <p:nvPr/>
        </p:nvSpPr>
        <p:spPr bwMode="auto">
          <a:xfrm>
            <a:off x="1120773" y="4172864"/>
            <a:ext cx="9726295"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en-US" altLang="ru-RU" sz="1600" b="1" i="0" u="none" strike="noStrike" cap="none" normalizeH="0" baseline="0" dirty="0">
                <a:ln>
                  <a:noFill/>
                </a:ln>
                <a:solidFill>
                  <a:srgbClr val="008080"/>
                </a:solidFill>
                <a:effectLst/>
                <a:latin typeface="Courier New" panose="02070309020205020404" pitchFamily="49" charset="0"/>
                <a:cs typeface="Courier New" panose="02070309020205020404" pitchFamily="49" charset="0"/>
              </a:rPr>
              <a:t>Operator </a:t>
            </a:r>
            <a:r>
              <a:rPr lang="en-US" altLang="ru-RU" sz="1600" b="1" dirty="0">
                <a:solidFill>
                  <a:srgbClr val="000080"/>
                </a:solidFill>
                <a:latin typeface="Courier New" panose="02070309020205020404" pitchFamily="49" charset="0"/>
                <a:cs typeface="Courier New" panose="02070309020205020404" pitchFamily="49" charset="0"/>
              </a:rPr>
              <a:t>delete</a:t>
            </a:r>
            <a:r>
              <a:rPr lang="ru-RU" sz="1600" b="1" dirty="0">
                <a:latin typeface="Courier New" panose="02070309020205020404" pitchFamily="49" charset="0"/>
                <a:cs typeface="Courier New" panose="02070309020205020404" pitchFamily="49" charset="0"/>
              </a:rPr>
              <a:t>[]</a:t>
            </a:r>
            <a:r>
              <a:rPr kumimoji="0" lang="en-US"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endParaRPr kumimoji="0" lang="ru-RU" altLang="ru-RU" sz="16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ru-RU" sz="1600" b="1" dirty="0">
                <a:solidFill>
                  <a:schemeClr val="accent4"/>
                </a:solidFill>
                <a:latin typeface="Courier New" panose="02070309020205020404" pitchFamily="49" charset="0"/>
                <a:cs typeface="Courier New" panose="02070309020205020404" pitchFamily="49" charset="0"/>
              </a:rPr>
              <a:t>    Deallocates</a:t>
            </a:r>
            <a:r>
              <a:rPr lang="ru-RU" altLang="ru-RU" sz="1600" b="1" dirty="0">
                <a:solidFill>
                  <a:schemeClr val="accent4"/>
                </a:solidFill>
                <a:latin typeface="Courier New" panose="02070309020205020404" pitchFamily="49" charset="0"/>
                <a:cs typeface="Courier New" panose="02070309020205020404" pitchFamily="49" charset="0"/>
              </a:rPr>
              <a:t> </a:t>
            </a:r>
            <a:r>
              <a:rPr lang="en-US" altLang="ru-RU" sz="1600" b="1" dirty="0">
                <a:solidFill>
                  <a:schemeClr val="accent4"/>
                </a:solidFill>
                <a:latin typeface="Courier New" panose="02070309020205020404" pitchFamily="49" charset="0"/>
                <a:cs typeface="Courier New" panose="02070309020205020404" pitchFamily="49" charset="0"/>
              </a:rPr>
              <a:t>new chunk of cells (amount should be provided)</a:t>
            </a:r>
            <a:endParaRPr lang="ru-RU" altLang="ru-RU" sz="1600" b="1" dirty="0">
              <a:solidFill>
                <a:schemeClr val="accent4"/>
              </a:solidFill>
              <a:latin typeface="Arial" panose="020B0604020202020204" pitchFamily="34" charset="0"/>
            </a:endParaRPr>
          </a:p>
        </p:txBody>
      </p:sp>
      <p:sp>
        <p:nvSpPr>
          <p:cNvPr id="3" name="TextBox 2">
            <a:extLst>
              <a:ext uri="{FF2B5EF4-FFF2-40B4-BE49-F238E27FC236}">
                <a16:creationId xmlns:a16="http://schemas.microsoft.com/office/drawing/2014/main" id="{1F1EF877-C536-3149-AA5A-78E43DDFB43C}"/>
              </a:ext>
            </a:extLst>
          </p:cNvPr>
          <p:cNvSpPr txBox="1"/>
          <p:nvPr/>
        </p:nvSpPr>
        <p:spPr>
          <a:xfrm>
            <a:off x="1120773" y="1427814"/>
            <a:ext cx="8719932"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solidFill>
                  <a:schemeClr val="accent4"/>
                </a:solidFill>
              </a:rPr>
              <a:t>Operators new and delete have two versions:</a:t>
            </a:r>
            <a:endParaRPr lang="ru-RU" dirty="0">
              <a:solidFill>
                <a:schemeClr val="accent4"/>
              </a:solidFill>
            </a:endParaRPr>
          </a:p>
          <a:p>
            <a:pPr hangingPunct="0"/>
            <a:r>
              <a:rPr lang="en-US" dirty="0">
                <a:solidFill>
                  <a:schemeClr val="accent4"/>
                </a:solidFill>
              </a:rPr>
              <a:t>T</a:t>
            </a:r>
            <a:r>
              <a:rPr lang="en-GB" dirty="0">
                <a:solidFill>
                  <a:schemeClr val="accent4"/>
                </a:solidFill>
              </a:rPr>
              <a:t>he first is used to allocate and deallocate one value (cell).</a:t>
            </a:r>
            <a:endParaRPr lang="ru-RU" dirty="0">
              <a:solidFill>
                <a:schemeClr val="accent4"/>
              </a:solidFill>
            </a:endParaRPr>
          </a:p>
          <a:p>
            <a:pPr hangingPunct="0"/>
            <a:r>
              <a:rPr lang="en-GB" dirty="0">
                <a:solidFill>
                  <a:schemeClr val="accent4"/>
                </a:solidFill>
              </a:rPr>
              <a:t>The second is to allocate and deallocate an entire array (sequence) of cells.</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sp>
        <p:nvSpPr>
          <p:cNvPr id="4" name="TextBox 3">
            <a:extLst>
              <a:ext uri="{FF2B5EF4-FFF2-40B4-BE49-F238E27FC236}">
                <a16:creationId xmlns:a16="http://schemas.microsoft.com/office/drawing/2014/main" id="{AE01FDAB-247D-8C41-AFBD-CF2D0BC9829E}"/>
              </a:ext>
            </a:extLst>
          </p:cNvPr>
          <p:cNvSpPr txBox="1"/>
          <p:nvPr/>
        </p:nvSpPr>
        <p:spPr>
          <a:xfrm>
            <a:off x="1120773" y="4757639"/>
            <a:ext cx="259301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Precedence: 3</a:t>
            </a:r>
          </a:p>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chemeClr val="accent4"/>
                </a:solidFill>
                <a:effectLst/>
                <a:uFillTx/>
                <a:latin typeface="Helvetica" pitchFamily="2" charset="0"/>
                <a:ea typeface="+mj-ea"/>
                <a:cs typeface="+mj-cs"/>
                <a:sym typeface="Calibri"/>
              </a:rPr>
              <a:t>Associativity: right-to-left</a:t>
            </a:r>
          </a:p>
        </p:txBody>
      </p:sp>
      <p:sp>
        <p:nvSpPr>
          <p:cNvPr id="11" name="TextBox 10">
            <a:extLst>
              <a:ext uri="{FF2B5EF4-FFF2-40B4-BE49-F238E27FC236}">
                <a16:creationId xmlns:a16="http://schemas.microsoft.com/office/drawing/2014/main" id="{C1DE1A9D-7D5F-F144-BC26-AB036DA52F16}"/>
              </a:ext>
            </a:extLst>
          </p:cNvPr>
          <p:cNvSpPr txBox="1"/>
          <p:nvPr/>
        </p:nvSpPr>
        <p:spPr>
          <a:xfrm>
            <a:off x="1120773" y="5698027"/>
            <a:ext cx="842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b="1" dirty="0">
                <a:solidFill>
                  <a:schemeClr val="accent4"/>
                </a:solidFill>
              </a:rPr>
              <a:t>RULE</a:t>
            </a:r>
            <a:r>
              <a:rPr lang="en-GB" dirty="0">
                <a:solidFill>
                  <a:schemeClr val="accent4"/>
                </a:solidFill>
              </a:rPr>
              <a:t>: All memory allocated by your program must be deallocated!</a:t>
            </a:r>
            <a:endParaRPr lang="en-RU" dirty="0">
              <a:solidFill>
                <a:schemeClr val="accent4"/>
              </a:solidFill>
            </a:endParaRPr>
          </a:p>
        </p:txBody>
      </p:sp>
    </p:spTree>
    <p:extLst>
      <p:ext uri="{BB962C8B-B14F-4D97-AF65-F5344CB8AC3E}">
        <p14:creationId xmlns:p14="http://schemas.microsoft.com/office/powerpoint/2010/main" val="1715934052"/>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RU" dirty="0"/>
              <a:t>Operators new and delete, syntax</a:t>
            </a:r>
          </a:p>
        </p:txBody>
      </p:sp>
      <p:pic>
        <p:nvPicPr>
          <p:cNvPr id="7" name="Picture 6">
            <a:extLst>
              <a:ext uri="{FF2B5EF4-FFF2-40B4-BE49-F238E27FC236}">
                <a16:creationId xmlns:a16="http://schemas.microsoft.com/office/drawing/2014/main" id="{F35CF7BE-434C-CD46-B1F1-FDEA06C12D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263361"/>
            <a:ext cx="4140200" cy="1841500"/>
          </a:xfrm>
          <a:prstGeom prst="rect">
            <a:avLst/>
          </a:prstGeom>
        </p:spPr>
      </p:pic>
      <p:sp>
        <p:nvSpPr>
          <p:cNvPr id="12" name="TextBox 11">
            <a:extLst>
              <a:ext uri="{FF2B5EF4-FFF2-40B4-BE49-F238E27FC236}">
                <a16:creationId xmlns:a16="http://schemas.microsoft.com/office/drawing/2014/main" id="{497376B4-DBA1-5743-AE8E-7991033C4281}"/>
              </a:ext>
            </a:extLst>
          </p:cNvPr>
          <p:cNvSpPr txBox="1"/>
          <p:nvPr/>
        </p:nvSpPr>
        <p:spPr>
          <a:xfrm>
            <a:off x="1050579" y="1894029"/>
            <a:ext cx="842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accent4"/>
                </a:solidFill>
              </a:rPr>
              <a:t>One cell:</a:t>
            </a:r>
            <a:endParaRPr lang="en-RU" dirty="0">
              <a:solidFill>
                <a:schemeClr val="accent4"/>
              </a:solidFill>
            </a:endParaRPr>
          </a:p>
        </p:txBody>
      </p:sp>
      <p:pic>
        <p:nvPicPr>
          <p:cNvPr id="14" name="Picture 13">
            <a:extLst>
              <a:ext uri="{FF2B5EF4-FFF2-40B4-BE49-F238E27FC236}">
                <a16:creationId xmlns:a16="http://schemas.microsoft.com/office/drawing/2014/main" id="{D46414D7-B956-EC4C-8FE7-7735EDDE32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775" y="4846536"/>
            <a:ext cx="4191000" cy="1612900"/>
          </a:xfrm>
          <a:prstGeom prst="rect">
            <a:avLst/>
          </a:prstGeom>
        </p:spPr>
      </p:pic>
      <p:sp>
        <p:nvSpPr>
          <p:cNvPr id="15" name="TextBox 14">
            <a:extLst>
              <a:ext uri="{FF2B5EF4-FFF2-40B4-BE49-F238E27FC236}">
                <a16:creationId xmlns:a16="http://schemas.microsoft.com/office/drawing/2014/main" id="{E3EBA04E-0FAE-854C-BE69-326C34CDEA0C}"/>
              </a:ext>
            </a:extLst>
          </p:cNvPr>
          <p:cNvSpPr txBox="1"/>
          <p:nvPr/>
        </p:nvSpPr>
        <p:spPr>
          <a:xfrm>
            <a:off x="1050579" y="4409974"/>
            <a:ext cx="8420792"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GB" dirty="0">
                <a:solidFill>
                  <a:schemeClr val="accent4"/>
                </a:solidFill>
              </a:rPr>
              <a:t>Array:</a:t>
            </a:r>
            <a:endParaRPr lang="en-RU" dirty="0">
              <a:solidFill>
                <a:schemeClr val="accent4"/>
              </a:solidFill>
            </a:endParaRPr>
          </a:p>
        </p:txBody>
      </p:sp>
      <p:sp>
        <p:nvSpPr>
          <p:cNvPr id="16" name="TextBox 15">
            <a:extLst>
              <a:ext uri="{FF2B5EF4-FFF2-40B4-BE49-F238E27FC236}">
                <a16:creationId xmlns:a16="http://schemas.microsoft.com/office/drawing/2014/main" id="{EB81964B-6F20-5B4C-B843-99B2A9014A75}"/>
              </a:ext>
            </a:extLst>
          </p:cNvPr>
          <p:cNvSpPr txBox="1"/>
          <p:nvPr/>
        </p:nvSpPr>
        <p:spPr>
          <a:xfrm>
            <a:off x="5627502" y="4846536"/>
            <a:ext cx="52195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mj-lt"/>
                <a:ea typeface="+mj-ea"/>
                <a:cs typeface="+mj-cs"/>
                <a:sym typeface="Calibri"/>
              </a:rPr>
              <a:t>4 in this case is the size of the array, not the value of it!</a:t>
            </a:r>
          </a:p>
        </p:txBody>
      </p:sp>
      <p:sp>
        <p:nvSpPr>
          <p:cNvPr id="17" name="TextBox 16">
            <a:extLst>
              <a:ext uri="{FF2B5EF4-FFF2-40B4-BE49-F238E27FC236}">
                <a16:creationId xmlns:a16="http://schemas.microsoft.com/office/drawing/2014/main" id="{D3F48656-1CBF-534A-9945-667DC61B16BD}"/>
              </a:ext>
            </a:extLst>
          </p:cNvPr>
          <p:cNvSpPr txBox="1"/>
          <p:nvPr/>
        </p:nvSpPr>
        <p:spPr>
          <a:xfrm>
            <a:off x="5627502" y="2221023"/>
            <a:ext cx="52990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mj-lt"/>
                <a:ea typeface="+mj-ea"/>
                <a:cs typeface="+mj-cs"/>
                <a:sym typeface="Calibri"/>
              </a:rPr>
              <a:t>3 is a value which will be used to initialize the variable x</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404948423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RU" dirty="0"/>
              <a:t>Operators new and delete</a:t>
            </a:r>
          </a:p>
        </p:txBody>
      </p:sp>
      <p:sp>
        <p:nvSpPr>
          <p:cNvPr id="3" name="TextBox 2">
            <a:extLst>
              <a:ext uri="{FF2B5EF4-FFF2-40B4-BE49-F238E27FC236}">
                <a16:creationId xmlns:a16="http://schemas.microsoft.com/office/drawing/2014/main" id="{5D34E4EE-E508-4C4A-8FF6-CD5951A444BA}"/>
              </a:ext>
            </a:extLst>
          </p:cNvPr>
          <p:cNvSpPr txBox="1"/>
          <p:nvPr/>
        </p:nvSpPr>
        <p:spPr>
          <a:xfrm>
            <a:off x="1120776" y="1460477"/>
            <a:ext cx="4855954"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Now is the time to talk about how to declare arrays that do not end in curly braces.</a:t>
            </a:r>
          </a:p>
          <a:p>
            <a:pPr hangingPunct="0"/>
            <a:endParaRPr lang="en-GB" dirty="0"/>
          </a:p>
          <a:p>
            <a:pPr hangingPunct="0"/>
            <a:r>
              <a:rPr lang="en-GB" dirty="0"/>
              <a:t>Example: allocating an array in a function and returning it from a function.</a:t>
            </a:r>
          </a:p>
          <a:p>
            <a:pPr hangingPunct="0"/>
            <a:endParaRPr lang="en-GB" dirty="0"/>
          </a:p>
          <a:p>
            <a:pPr hangingPunct="0"/>
            <a:r>
              <a:rPr lang="en-GB" dirty="0"/>
              <a:t>In fact, this can also be done with dynamic memory and using the new and delete operators!</a:t>
            </a:r>
            <a:endParaRPr kumimoji="0" lang="en-RU" sz="1800" b="0" i="0" u="none" strike="noStrike" cap="none" spc="0" normalizeH="0" baseline="0" dirty="0">
              <a:ln>
                <a:noFill/>
              </a:ln>
              <a:solidFill>
                <a:schemeClr val="accent4"/>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356EBA4F-1F8F-8741-AFCA-3D9550B791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272" y="1063091"/>
            <a:ext cx="3988904" cy="5439415"/>
          </a:xfrm>
          <a:prstGeom prst="rect">
            <a:avLst/>
          </a:prstGeom>
        </p:spPr>
      </p:pic>
      <p:pic>
        <p:nvPicPr>
          <p:cNvPr id="7" name="Picture 6">
            <a:extLst>
              <a:ext uri="{FF2B5EF4-FFF2-40B4-BE49-F238E27FC236}">
                <a16:creationId xmlns:a16="http://schemas.microsoft.com/office/drawing/2014/main" id="{103777CF-FEAA-FF4D-B6B8-A2BA562CD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43870" y="4752567"/>
            <a:ext cx="406400" cy="1752600"/>
          </a:xfrm>
          <a:prstGeom prst="rect">
            <a:avLst/>
          </a:prstGeom>
        </p:spPr>
      </p:pic>
    </p:spTree>
    <p:extLst>
      <p:ext uri="{BB962C8B-B14F-4D97-AF65-F5344CB8AC3E}">
        <p14:creationId xmlns:p14="http://schemas.microsoft.com/office/powerpoint/2010/main" val="938020401"/>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Example</a:t>
            </a:r>
            <a:endParaRPr lang="en-RU" dirty="0"/>
          </a:p>
        </p:txBody>
      </p:sp>
      <p:pic>
        <p:nvPicPr>
          <p:cNvPr id="6" name="Picture 5">
            <a:extLst>
              <a:ext uri="{FF2B5EF4-FFF2-40B4-BE49-F238E27FC236}">
                <a16:creationId xmlns:a16="http://schemas.microsoft.com/office/drawing/2014/main" id="{3A0E1149-58C9-2243-AC88-890428B472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695" y="3429000"/>
            <a:ext cx="4748227" cy="3142981"/>
          </a:xfrm>
          <a:prstGeom prst="rect">
            <a:avLst/>
          </a:prstGeom>
        </p:spPr>
      </p:pic>
      <p:pic>
        <p:nvPicPr>
          <p:cNvPr id="9" name="Picture 8">
            <a:extLst>
              <a:ext uri="{FF2B5EF4-FFF2-40B4-BE49-F238E27FC236}">
                <a16:creationId xmlns:a16="http://schemas.microsoft.com/office/drawing/2014/main" id="{01BA37E5-2AF4-CB40-8331-E8BAE0B56C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53755"/>
            <a:ext cx="4748227" cy="3124752"/>
          </a:xfrm>
          <a:prstGeom prst="rect">
            <a:avLst/>
          </a:prstGeom>
        </p:spPr>
      </p:pic>
      <p:pic>
        <p:nvPicPr>
          <p:cNvPr id="11" name="Picture 10">
            <a:extLst>
              <a:ext uri="{FF2B5EF4-FFF2-40B4-BE49-F238E27FC236}">
                <a16:creationId xmlns:a16="http://schemas.microsoft.com/office/drawing/2014/main" id="{1470E816-96ED-3A49-825E-7B7EFC5C19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5695" y="1328799"/>
            <a:ext cx="1450035" cy="1926166"/>
          </a:xfrm>
          <a:prstGeom prst="rect">
            <a:avLst/>
          </a:prstGeom>
        </p:spPr>
      </p:pic>
      <p:sp>
        <p:nvSpPr>
          <p:cNvPr id="13" name="TextBox 12">
            <a:extLst>
              <a:ext uri="{FF2B5EF4-FFF2-40B4-BE49-F238E27FC236}">
                <a16:creationId xmlns:a16="http://schemas.microsoft.com/office/drawing/2014/main" id="{05A3784C-C48B-0447-9C72-36F667F2EBD7}"/>
              </a:ext>
            </a:extLst>
          </p:cNvPr>
          <p:cNvSpPr txBox="1"/>
          <p:nvPr/>
        </p:nvSpPr>
        <p:spPr>
          <a:xfrm>
            <a:off x="3048000" y="1328799"/>
            <a:ext cx="4748227" cy="6463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hangingPunct="0"/>
            <a:r>
              <a:rPr lang="en-GB" dirty="0"/>
              <a:t>Input two arrays of doubles and output sum of these arrays.</a:t>
            </a:r>
          </a:p>
        </p:txBody>
      </p:sp>
    </p:spTree>
    <p:extLst>
      <p:ext uri="{BB962C8B-B14F-4D97-AF65-F5344CB8AC3E}">
        <p14:creationId xmlns:p14="http://schemas.microsoft.com/office/powerpoint/2010/main" val="240435745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Текст 8"/>
          <p:cNvSpPr>
            <a:spLocks noGrp="1"/>
          </p:cNvSpPr>
          <p:nvPr>
            <p:ph type="body" sz="quarter" idx="13"/>
          </p:nvPr>
        </p:nvSpPr>
        <p:spPr/>
        <p:txBody>
          <a:bodyPr/>
          <a:lstStyle/>
          <a:p>
            <a:r>
              <a:rPr lang="en-GB" dirty="0"/>
              <a:t>Other examples of implicit conversions</a:t>
            </a:r>
            <a:endParaRPr lang="ru-RU" dirty="0">
              <a:latin typeface="+mn-lt"/>
            </a:endParaRPr>
          </a:p>
        </p:txBody>
      </p:sp>
      <p:sp>
        <p:nvSpPr>
          <p:cNvPr id="6" name="TextBox 5">
            <a:extLst>
              <a:ext uri="{FF2B5EF4-FFF2-40B4-BE49-F238E27FC236}">
                <a16:creationId xmlns:a16="http://schemas.microsoft.com/office/drawing/2014/main" id="{16340909-5DE2-D141-A838-CA924265071C}"/>
              </a:ext>
            </a:extLst>
          </p:cNvPr>
          <p:cNvSpPr txBox="1"/>
          <p:nvPr/>
        </p:nvSpPr>
        <p:spPr>
          <a:xfrm>
            <a:off x="1120775" y="1408903"/>
            <a:ext cx="9726295"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bool </a:t>
            </a:r>
            <a:r>
              <a:rPr lang="en-GB" dirty="0">
                <a:solidFill>
                  <a:schemeClr val="accent4"/>
                </a:solidFill>
                <a:latin typeface="Helvetica" pitchFamily="2" charset="0"/>
                <a:ea typeface="+mj-ea"/>
                <a:cs typeface="Courier New" panose="02070309020205020404" pitchFamily="49" charset="0"/>
                <a:sym typeface="Calibri"/>
              </a:rPr>
              <a:t>&lt;–&gt;</a:t>
            </a:r>
            <a:r>
              <a:rPr lang="en-GB" b="1" dirty="0">
                <a:solidFill>
                  <a:srgbClr val="7030A0"/>
                </a:solidFill>
                <a:latin typeface="Courier New" panose="02070309020205020404" pitchFamily="49" charset="0"/>
                <a:ea typeface="+mj-ea"/>
                <a:cs typeface="Courier New" panose="02070309020205020404" pitchFamily="49" charset="0"/>
                <a:sym typeface="Calibri"/>
              </a:rPr>
              <a:t> int</a:t>
            </a:r>
            <a:r>
              <a:rPr lang="en-GB" b="1" dirty="0">
                <a:solidFill>
                  <a:srgbClr val="323332"/>
                </a:solidFill>
                <a:latin typeface="Helvetica" pitchFamily="2" charset="0"/>
                <a:ea typeface="+mj-ea"/>
                <a:cs typeface="+mj-cs"/>
                <a:sym typeface="Calibri"/>
              </a:rPr>
              <a:t> implicit conversions:</a:t>
            </a:r>
          </a:p>
          <a:p>
            <a:pPr hangingPunct="0"/>
            <a:endParaRPr lang="en-GB" dirty="0">
              <a:solidFill>
                <a:srgbClr val="323332"/>
              </a:solidFill>
              <a:latin typeface="Helvetica" pitchFamily="2" charset="0"/>
              <a:ea typeface="+mj-ea"/>
              <a:cs typeface="+mj-cs"/>
              <a:sym typeface="Calibri"/>
            </a:endParaRP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bool</a:t>
            </a:r>
            <a:r>
              <a:rPr lang="en-GB" dirty="0">
                <a:solidFill>
                  <a:schemeClr val="accent4"/>
                </a:solidFill>
                <a:latin typeface="Helvetica" pitchFamily="2" charset="0"/>
                <a:ea typeface="+mj-ea"/>
                <a:cs typeface="+mj-cs"/>
                <a:sym typeface="Calibri"/>
              </a:rPr>
              <a:t> –&gt; </a:t>
            </a:r>
            <a:r>
              <a:rPr lang="en-GB" b="1" dirty="0">
                <a:solidFill>
                  <a:srgbClr val="7030A0"/>
                </a:solidFill>
                <a:latin typeface="Courier New" panose="02070309020205020404" pitchFamily="49" charset="0"/>
                <a:ea typeface="+mj-ea"/>
                <a:cs typeface="Courier New" panose="02070309020205020404" pitchFamily="49" charset="0"/>
                <a:sym typeface="Calibri"/>
              </a:rPr>
              <a:t>int</a:t>
            </a:r>
            <a:r>
              <a:rPr lang="en-GB" dirty="0">
                <a:solidFill>
                  <a:schemeClr val="accent4"/>
                </a:solidFill>
                <a:latin typeface="Helvetica" pitchFamily="2" charset="0"/>
                <a:ea typeface="+mj-ea"/>
                <a:cs typeface="+mj-cs"/>
                <a:sym typeface="Calibri"/>
              </a:rPr>
              <a: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false</a:t>
            </a:r>
            <a:r>
              <a:rPr lang="en-GB" dirty="0">
                <a:solidFill>
                  <a:srgbClr val="323332"/>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–&gt;</a:t>
            </a:r>
            <a:r>
              <a:rPr lang="en-GB" dirty="0">
                <a:solidFill>
                  <a:srgbClr val="323332"/>
                </a:solidFill>
                <a:latin typeface="Helvetica" pitchFamily="2" charset="0"/>
                <a:ea typeface="+mj-ea"/>
                <a:cs typeface="+mj-cs"/>
                <a:sym typeface="Calibri"/>
              </a:rPr>
              <a:t> </a:t>
            </a:r>
            <a:r>
              <a:rPr lang="en-GB" b="1" dirty="0">
                <a:solidFill>
                  <a:srgbClr val="7030A0"/>
                </a:solidFill>
                <a:latin typeface="Courier New" panose="02070309020205020404" pitchFamily="49" charset="0"/>
                <a:ea typeface="+mj-ea"/>
                <a:cs typeface="Courier New" panose="02070309020205020404" pitchFamily="49" charset="0"/>
                <a:sym typeface="Calibri"/>
              </a:rPr>
              <a:t>0</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true</a:t>
            </a:r>
            <a:r>
              <a:rPr lang="en-GB" dirty="0">
                <a:solidFill>
                  <a:srgbClr val="323332"/>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–&gt;</a:t>
            </a:r>
            <a:r>
              <a:rPr lang="en-GB" dirty="0">
                <a:solidFill>
                  <a:srgbClr val="323332"/>
                </a:solidFill>
                <a:latin typeface="Helvetica" pitchFamily="2" charset="0"/>
                <a:ea typeface="+mj-ea"/>
                <a:cs typeface="+mj-cs"/>
                <a:sym typeface="Calibri"/>
              </a:rPr>
              <a:t> </a:t>
            </a:r>
            <a:r>
              <a:rPr lang="en-GB" b="1" dirty="0">
                <a:solidFill>
                  <a:srgbClr val="7030A0"/>
                </a:solidFill>
                <a:latin typeface="Courier New" panose="02070309020205020404" pitchFamily="49" charset="0"/>
                <a:ea typeface="+mj-ea"/>
                <a:cs typeface="Courier New" panose="02070309020205020404" pitchFamily="49" charset="0"/>
                <a:sym typeface="Calibri"/>
              </a:rPr>
              <a:t>1</a:t>
            </a:r>
          </a:p>
          <a:p>
            <a:pPr hangingPunct="0"/>
            <a:endParaRPr lang="en-GB" dirty="0">
              <a:solidFill>
                <a:srgbClr val="323332"/>
              </a:solidFill>
              <a:latin typeface="Helvetica" pitchFamily="2" charset="0"/>
              <a:ea typeface="+mj-ea"/>
              <a:cs typeface="+mj-cs"/>
              <a:sym typeface="Calibri"/>
            </a:endParaRP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int</a:t>
            </a:r>
            <a:r>
              <a:rPr lang="en-GB" dirty="0">
                <a:solidFill>
                  <a:srgbClr val="323332"/>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–&gt;</a:t>
            </a:r>
            <a:r>
              <a:rPr lang="en-GB" dirty="0">
                <a:solidFill>
                  <a:srgbClr val="323332"/>
                </a:solidFill>
                <a:latin typeface="Helvetica" pitchFamily="2" charset="0"/>
                <a:ea typeface="+mj-ea"/>
                <a:cs typeface="+mj-cs"/>
                <a:sym typeface="Calibri"/>
              </a:rPr>
              <a:t> </a:t>
            </a:r>
            <a:r>
              <a:rPr lang="en-GB" b="1" dirty="0">
                <a:solidFill>
                  <a:srgbClr val="7030A0"/>
                </a:solidFill>
                <a:latin typeface="Courier New" panose="02070309020205020404" pitchFamily="49" charset="0"/>
                <a:ea typeface="+mj-ea"/>
                <a:cs typeface="Courier New" panose="02070309020205020404" pitchFamily="49" charset="0"/>
                <a:sym typeface="Calibri"/>
              </a:rPr>
              <a:t>bool</a:t>
            </a:r>
            <a:r>
              <a:rPr lang="en-GB" dirty="0">
                <a:solidFill>
                  <a:srgbClr val="323332"/>
                </a:solidFill>
                <a:latin typeface="Helvetica" pitchFamily="2" charset="0"/>
                <a:ea typeface="+mj-ea"/>
                <a:cs typeface="+mj-cs"/>
                <a:sym typeface="Calibri"/>
              </a:rPr>
              <a: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0</a:t>
            </a:r>
            <a:r>
              <a:rPr lang="en-GB" dirty="0">
                <a:solidFill>
                  <a:srgbClr val="323332"/>
                </a:solidFill>
                <a:latin typeface="Helvetica" pitchFamily="2" charset="0"/>
                <a:ea typeface="+mj-ea"/>
                <a:cs typeface="+mj-cs"/>
                <a:sym typeface="Calibri"/>
              </a:rPr>
              <a:t> </a:t>
            </a:r>
            <a:r>
              <a:rPr lang="en-GB" dirty="0">
                <a:solidFill>
                  <a:schemeClr val="accent4"/>
                </a:solidFill>
                <a:latin typeface="Helvetica" pitchFamily="2" charset="0"/>
                <a:ea typeface="+mj-ea"/>
                <a:cs typeface="+mj-cs"/>
                <a:sym typeface="Calibri"/>
              </a:rPr>
              <a:t>–&gt;</a:t>
            </a:r>
            <a:r>
              <a:rPr lang="en-GB" dirty="0">
                <a:solidFill>
                  <a:srgbClr val="323332"/>
                </a:solidFill>
                <a:latin typeface="Helvetica" pitchFamily="2" charset="0"/>
                <a:ea typeface="+mj-ea"/>
                <a:cs typeface="+mj-cs"/>
                <a:sym typeface="Calibri"/>
              </a:rPr>
              <a:t> </a:t>
            </a:r>
            <a:r>
              <a:rPr lang="en-GB" b="1" dirty="0">
                <a:solidFill>
                  <a:srgbClr val="7030A0"/>
                </a:solidFill>
                <a:latin typeface="Courier New" panose="02070309020205020404" pitchFamily="49" charset="0"/>
                <a:ea typeface="+mj-ea"/>
                <a:cs typeface="Courier New" panose="02070309020205020404" pitchFamily="49" charset="0"/>
                <a:sym typeface="Calibri"/>
              </a:rPr>
              <a:t>false</a:t>
            </a:r>
          </a:p>
          <a:p>
            <a:pPr hangingPunct="0"/>
            <a:r>
              <a:rPr lang="en-GB" u="sng" dirty="0">
                <a:solidFill>
                  <a:schemeClr val="accent4"/>
                </a:solidFill>
                <a:latin typeface="Helvetica" pitchFamily="2" charset="0"/>
                <a:ea typeface="+mj-ea"/>
                <a:cs typeface="+mj-cs"/>
                <a:sym typeface="Calibri"/>
              </a:rPr>
              <a:t>Every </a:t>
            </a:r>
            <a:r>
              <a:rPr lang="en-GB" dirty="0">
                <a:solidFill>
                  <a:schemeClr val="accent4"/>
                </a:solidFill>
                <a:latin typeface="Helvetica" pitchFamily="2" charset="0"/>
                <a:ea typeface="+mj-ea"/>
                <a:cs typeface="+mj-cs"/>
                <a:sym typeface="Calibri"/>
              </a:rPr>
              <a:t>other number –&gt;</a:t>
            </a:r>
            <a:r>
              <a:rPr lang="en-GB" dirty="0">
                <a:solidFill>
                  <a:srgbClr val="323332"/>
                </a:solidFill>
                <a:latin typeface="Helvetica" pitchFamily="2" charset="0"/>
                <a:ea typeface="+mj-ea"/>
                <a:cs typeface="+mj-cs"/>
                <a:sym typeface="Calibri"/>
              </a:rPr>
              <a:t> </a:t>
            </a:r>
            <a:r>
              <a:rPr lang="en-GB" b="1" dirty="0">
                <a:solidFill>
                  <a:srgbClr val="7030A0"/>
                </a:solidFill>
                <a:latin typeface="Courier New" panose="02070309020205020404" pitchFamily="49" charset="0"/>
                <a:ea typeface="+mj-ea"/>
                <a:cs typeface="Courier New" panose="02070309020205020404" pitchFamily="49" charset="0"/>
                <a:sym typeface="Calibri"/>
              </a:rPr>
              <a:t>true</a:t>
            </a:r>
          </a:p>
        </p:txBody>
      </p:sp>
      <p:sp>
        <p:nvSpPr>
          <p:cNvPr id="3" name="TextBox 2">
            <a:extLst>
              <a:ext uri="{FF2B5EF4-FFF2-40B4-BE49-F238E27FC236}">
                <a16:creationId xmlns:a16="http://schemas.microsoft.com/office/drawing/2014/main" id="{C64E88D4-A7E7-034A-8DDB-91217BA71CA6}"/>
              </a:ext>
            </a:extLst>
          </p:cNvPr>
          <p:cNvSpPr txBox="1"/>
          <p:nvPr/>
        </p:nvSpPr>
        <p:spPr>
          <a:xfrm>
            <a:off x="1120775" y="4194185"/>
            <a:ext cx="9838372"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b="1" u="sng" dirty="0">
                <a:solidFill>
                  <a:schemeClr val="accent4"/>
                </a:solidFill>
                <a:latin typeface="Helvetica" pitchFamily="2" charset="0"/>
              </a:rPr>
              <a:t>Rule</a:t>
            </a:r>
            <a:r>
              <a:rPr lang="en-US" dirty="0">
                <a:solidFill>
                  <a:schemeClr val="accent4"/>
                </a:solidFill>
                <a:latin typeface="Helvetica" pitchFamily="2" charset="0"/>
              </a:rPr>
              <a:t>: </a:t>
            </a:r>
            <a:r>
              <a:rPr lang="en-GB" dirty="0">
                <a:solidFill>
                  <a:schemeClr val="accent4"/>
                </a:solidFill>
                <a:latin typeface="Helvetica" pitchFamily="2" charset="0"/>
              </a:rPr>
              <a:t>when converting between types of different sizes, it is important to follow the rule: a number that can be converted to a specific type should not exceed the range of values ​​of this type. Otherwise, a certain complex and ambiguous situation will occur, which is called overflow.</a:t>
            </a:r>
            <a:endParaRPr lang="ru-RU" dirty="0">
              <a:solidFill>
                <a:schemeClr val="accent4"/>
              </a:solidFill>
              <a:latin typeface="Helvetica" pitchFamily="2" charset="0"/>
            </a:endParaRPr>
          </a:p>
          <a:p>
            <a:pPr hangingPunct="0"/>
            <a:endParaRPr kumimoji="0" lang="ru-RU" b="0" i="0" u="none" strike="noStrike" cap="none" spc="0" normalizeH="0" baseline="0" dirty="0">
              <a:ln>
                <a:noFill/>
              </a:ln>
              <a:solidFill>
                <a:schemeClr val="accent4"/>
              </a:solidFill>
              <a:effectLst/>
              <a:uFillTx/>
              <a:latin typeface="Helvetica" pitchFamily="2" charset="0"/>
              <a:ea typeface="+mj-ea"/>
              <a:cs typeface="+mj-cs"/>
              <a:sym typeface="Calibri"/>
            </a:endParaRPr>
          </a:p>
          <a:p>
            <a:pPr hangingPunct="0"/>
            <a:r>
              <a:rPr lang="en-GB" b="1" dirty="0">
                <a:solidFill>
                  <a:schemeClr val="accent4"/>
                </a:solidFill>
                <a:latin typeface="Helvetica" pitchFamily="2" charset="0"/>
              </a:rPr>
              <a:t>Some more examples of implicit type conversions</a:t>
            </a:r>
            <a:r>
              <a:rPr lang="en-GB" dirty="0">
                <a:solidFill>
                  <a:schemeClr val="accent4"/>
                </a:solidFill>
                <a:latin typeface="Helvetica" pitchFamily="2" charset="0"/>
              </a:rPr>
              <a:t>:</a:t>
            </a:r>
          </a:p>
          <a:p>
            <a:pPr hangingPunct="0"/>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‘a’ + ‘b’</a:t>
            </a:r>
            <a:r>
              <a:rPr kumimoji="0" lang="en-GB" b="0" i="0" u="none" strike="noStrike" cap="none" spc="0" normalizeH="0" baseline="0" dirty="0">
                <a:ln>
                  <a:noFill/>
                </a:ln>
                <a:solidFill>
                  <a:schemeClr val="accent4"/>
                </a:solidFill>
                <a:effectLst/>
                <a:uFillTx/>
                <a:latin typeface="Helvetica" pitchFamily="2" charset="0"/>
                <a:ea typeface="+mj-ea"/>
                <a:cs typeface="+mj-cs"/>
                <a:sym typeface="Calibri"/>
              </a:rPr>
              <a:t> –&gt; </a:t>
            </a:r>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int</a:t>
            </a:r>
            <a:r>
              <a:rPr kumimoji="0" lang="en-GB" b="0" i="0" u="none" strike="noStrike" cap="none" spc="0" normalizeH="0" baseline="0" dirty="0">
                <a:ln>
                  <a:noFill/>
                </a:ln>
                <a:solidFill>
                  <a:schemeClr val="accent4"/>
                </a:solidFill>
                <a:effectLst/>
                <a:uFillTx/>
                <a:latin typeface="Helvetica" pitchFamily="2" charset="0"/>
                <a:ea typeface="+mj-ea"/>
                <a:cs typeface="+mj-cs"/>
                <a:sym typeface="Calibri"/>
              </a:rPr>
              <a:t>	</a:t>
            </a:r>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char</a:t>
            </a:r>
            <a:r>
              <a:rPr kumimoji="0" lang="en-GB" b="0" i="0" u="none" strike="noStrike" cap="none" spc="0" normalizeH="0" baseline="0" dirty="0">
                <a:ln>
                  <a:noFill/>
                </a:ln>
                <a:solidFill>
                  <a:schemeClr val="accent4"/>
                </a:solidFill>
                <a:effectLst/>
                <a:uFillTx/>
                <a:latin typeface="Helvetica" pitchFamily="2" charset="0"/>
                <a:ea typeface="+mj-ea"/>
                <a:cs typeface="+mj-cs"/>
                <a:sym typeface="Calibri"/>
              </a:rPr>
              <a:t> –&gt; </a:t>
            </a:r>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int</a:t>
            </a:r>
          </a:p>
          <a:p>
            <a:pPr hangingPunct="0"/>
            <a:r>
              <a:rPr lang="en-GB" b="1" dirty="0">
                <a:solidFill>
                  <a:srgbClr val="7030A0"/>
                </a:solidFill>
                <a:latin typeface="Courier New" panose="02070309020205020404" pitchFamily="49" charset="0"/>
                <a:ea typeface="+mj-ea"/>
                <a:cs typeface="Courier New" panose="02070309020205020404" pitchFamily="49" charset="0"/>
                <a:sym typeface="Calibri"/>
              </a:rPr>
              <a:t>5/3</a:t>
            </a:r>
            <a:r>
              <a:rPr lang="en-GB" dirty="0">
                <a:solidFill>
                  <a:schemeClr val="accent4"/>
                </a:solidFill>
                <a:latin typeface="Helvetica" pitchFamily="2" charset="0"/>
                <a:ea typeface="+mj-ea"/>
                <a:cs typeface="+mj-cs"/>
                <a:sym typeface="Calibri"/>
              </a:rPr>
              <a:t> –&gt; </a:t>
            </a:r>
            <a:r>
              <a:rPr lang="en-GB" b="1" dirty="0">
                <a:solidFill>
                  <a:srgbClr val="7030A0"/>
                </a:solidFill>
                <a:latin typeface="Courier New" panose="02070309020205020404" pitchFamily="49" charset="0"/>
                <a:ea typeface="+mj-ea"/>
                <a:cs typeface="Courier New" panose="02070309020205020404" pitchFamily="49" charset="0"/>
                <a:sym typeface="Calibri"/>
              </a:rPr>
              <a:t>int</a:t>
            </a:r>
            <a:r>
              <a:rPr lang="en-GB" dirty="0">
                <a:solidFill>
                  <a:schemeClr val="accent4"/>
                </a:solidFill>
                <a:latin typeface="Helvetica" pitchFamily="2" charset="0"/>
                <a:ea typeface="+mj-ea"/>
                <a:cs typeface="+mj-cs"/>
                <a:sym typeface="Calibri"/>
              </a:rPr>
              <a:t>		division operator (will be discussed later) results in integer</a:t>
            </a:r>
          </a:p>
          <a:p>
            <a:pPr hangingPunct="0"/>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long long x = 5</a:t>
            </a:r>
            <a:r>
              <a:rPr kumimoji="0" lang="en-GB" b="0" i="0" u="none" strike="noStrike" cap="none" spc="0" normalizeH="0" baseline="0" dirty="0">
                <a:ln>
                  <a:noFill/>
                </a:ln>
                <a:solidFill>
                  <a:schemeClr val="accent4"/>
                </a:solidFill>
                <a:effectLst/>
                <a:uFillTx/>
                <a:latin typeface="Helvetica" pitchFamily="2" charset="0"/>
                <a:ea typeface="+mj-ea"/>
                <a:cs typeface="+mj-cs"/>
                <a:sym typeface="Calibri"/>
              </a:rPr>
              <a:t>	</a:t>
            </a:r>
            <a:r>
              <a:rPr kumimoji="0" lang="en-GB"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rPr>
              <a:t>int</a:t>
            </a:r>
            <a:r>
              <a:rPr kumimoji="0" lang="en-GB" b="0" i="0" u="none" strike="noStrike" cap="none" spc="0" normalizeH="0" baseline="0" dirty="0">
                <a:ln>
                  <a:noFill/>
                </a:ln>
                <a:solidFill>
                  <a:schemeClr val="accent4"/>
                </a:solidFill>
                <a:effectLst/>
                <a:uFillTx/>
                <a:latin typeface="Helvetica" pitchFamily="2" charset="0"/>
                <a:ea typeface="+mj-ea"/>
                <a:cs typeface="+mj-cs"/>
                <a:sym typeface="Calibri"/>
              </a:rPr>
              <a:t> –&gt; </a:t>
            </a:r>
            <a:r>
              <a:rPr lang="en-GB" b="1" dirty="0">
                <a:solidFill>
                  <a:srgbClr val="7030A0"/>
                </a:solidFill>
                <a:latin typeface="Courier New" panose="02070309020205020404" pitchFamily="49" charset="0"/>
                <a:ea typeface="+mj-ea"/>
                <a:cs typeface="Courier New" panose="02070309020205020404" pitchFamily="49" charset="0"/>
                <a:sym typeface="Calibri"/>
              </a:rPr>
              <a:t>long long</a:t>
            </a:r>
            <a:endParaRPr kumimoji="0" lang="en-RU" b="1" i="0" u="none" strike="noStrike" cap="none" spc="0" normalizeH="0" baseline="0" dirty="0">
              <a:ln>
                <a:noFill/>
              </a:ln>
              <a:solidFill>
                <a:srgbClr val="7030A0"/>
              </a:solidFill>
              <a:effectLst/>
              <a:uFillTx/>
              <a:latin typeface="Courier New" panose="02070309020205020404" pitchFamily="49" charset="0"/>
              <a:ea typeface="+mj-ea"/>
              <a:cs typeface="Courier New" panose="02070309020205020404" pitchFamily="49" charset="0"/>
              <a:sym typeface="Calibri"/>
            </a:endParaRPr>
          </a:p>
        </p:txBody>
      </p:sp>
    </p:spTree>
    <p:extLst>
      <p:ext uri="{BB962C8B-B14F-4D97-AF65-F5344CB8AC3E}">
        <p14:creationId xmlns:p14="http://schemas.microsoft.com/office/powerpoint/2010/main" val="1751071855"/>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 qualifier and pointers</a:t>
            </a:r>
            <a:endParaRPr lang="en-RU" dirty="0"/>
          </a:p>
        </p:txBody>
      </p:sp>
      <p:sp>
        <p:nvSpPr>
          <p:cNvPr id="3" name="TextBox 2">
            <a:extLst>
              <a:ext uri="{FF2B5EF4-FFF2-40B4-BE49-F238E27FC236}">
                <a16:creationId xmlns:a16="http://schemas.microsoft.com/office/drawing/2014/main" id="{1A6D84E7-027C-A148-BC68-42AA35E3B6D8}"/>
              </a:ext>
            </a:extLst>
          </p:cNvPr>
          <p:cNvSpPr txBox="1"/>
          <p:nvPr/>
        </p:nvSpPr>
        <p:spPr>
          <a:xfrm>
            <a:off x="1120775" y="1495167"/>
            <a:ext cx="6524367"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 me remind you that C ++ has a </a:t>
            </a:r>
            <a:r>
              <a:rPr lang="en-GB" dirty="0" err="1"/>
              <a:t>const</a:t>
            </a:r>
            <a:r>
              <a:rPr lang="en-GB" dirty="0"/>
              <a:t> keyword, which is a variable qualifier. If we create a variable and add the </a:t>
            </a:r>
            <a:r>
              <a:rPr lang="en-GB" dirty="0" err="1"/>
              <a:t>const</a:t>
            </a:r>
            <a:r>
              <a:rPr lang="en-GB" dirty="0"/>
              <a:t> qualifier to it, that variable cannot be modified.</a:t>
            </a:r>
            <a:endParaRPr lang="ru-RU" dirty="0"/>
          </a:p>
          <a:p>
            <a:pPr hangingPunct="0"/>
            <a:endParaRPr lang="ru-RU" dirty="0"/>
          </a:p>
          <a:p>
            <a:pPr hangingPunct="0"/>
            <a:r>
              <a:rPr lang="en-GB" dirty="0"/>
              <a:t>The </a:t>
            </a:r>
            <a:r>
              <a:rPr lang="en-GB" dirty="0" err="1"/>
              <a:t>const</a:t>
            </a:r>
            <a:r>
              <a:rPr lang="en-GB" dirty="0"/>
              <a:t> qualifier can be applied to pointers too! However, in this case there is a question: what exactly will we prohibit modifying if we add the word </a:t>
            </a:r>
            <a:r>
              <a:rPr lang="en-GB" dirty="0" err="1"/>
              <a:t>const</a:t>
            </a:r>
            <a:r>
              <a:rPr lang="en-GB" dirty="0"/>
              <a:t>: the pointer itself (address), or the value it points to ?! In fact, pointers are of four types:</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3BBB5EFB-4578-B148-8696-B76025A80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689" y="1580895"/>
            <a:ext cx="3302429" cy="2136866"/>
          </a:xfrm>
          <a:prstGeom prst="rect">
            <a:avLst/>
          </a:prstGeom>
        </p:spPr>
      </p:pic>
      <p:sp>
        <p:nvSpPr>
          <p:cNvPr id="7" name="TextBox 6">
            <a:extLst>
              <a:ext uri="{FF2B5EF4-FFF2-40B4-BE49-F238E27FC236}">
                <a16:creationId xmlns:a16="http://schemas.microsoft.com/office/drawing/2014/main" id="{D5D28FB8-1E05-1748-BF40-D3AE7C7F76BA}"/>
              </a:ext>
            </a:extLst>
          </p:cNvPr>
          <p:cNvSpPr txBox="1"/>
          <p:nvPr/>
        </p:nvSpPr>
        <p:spPr>
          <a:xfrm>
            <a:off x="1120775" y="4305395"/>
            <a:ext cx="6845645"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hangingPunct="0">
              <a:buFont typeface="Arial" panose="020B0604020202020204" pitchFamily="34" charset="0"/>
              <a:buChar char="•"/>
            </a:pPr>
            <a:r>
              <a:rPr lang="en-GB" dirty="0"/>
              <a:t>A regular pointer. You can modify both its value and the value to which it points.</a:t>
            </a:r>
          </a:p>
          <a:p>
            <a:pPr marL="285750" indent="-285750" hangingPunct="0">
              <a:buFont typeface="Arial" panose="020B0604020202020204" pitchFamily="34" charset="0"/>
              <a:buChar char="•"/>
            </a:pPr>
            <a:r>
              <a:rPr lang="en-GB" dirty="0"/>
              <a:t>Constant pointer. Modifying its value is not possible, but it is possible to modify the value to which it points.</a:t>
            </a:r>
          </a:p>
          <a:p>
            <a:pPr marL="285750" indent="-285750" hangingPunct="0">
              <a:buFont typeface="Arial" panose="020B0604020202020204" pitchFamily="34" charset="0"/>
              <a:buChar char="•"/>
            </a:pPr>
            <a:r>
              <a:rPr lang="en-GB" dirty="0"/>
              <a:t>Constant pointer. Modifying its value is possible, but it is not possible to modify the value to which it points </a:t>
            </a:r>
          </a:p>
          <a:p>
            <a:pPr marL="285750" indent="-285750" hangingPunct="0">
              <a:buFont typeface="Arial" panose="020B0604020202020204" pitchFamily="34" charset="0"/>
              <a:buChar char="•"/>
            </a:pPr>
            <a:r>
              <a:rPr lang="en-GB" dirty="0"/>
              <a:t>A constant pointer to a constant. Modifying neither the value of the pointer nor the value to which it points is allowed.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9" name="Picture 8">
            <a:extLst>
              <a:ext uri="{FF2B5EF4-FFF2-40B4-BE49-F238E27FC236}">
                <a16:creationId xmlns:a16="http://schemas.microsoft.com/office/drawing/2014/main" id="{EAB0A150-C9AD-F640-94D1-748F6F7489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26864" y="4048953"/>
            <a:ext cx="3660908" cy="2564764"/>
          </a:xfrm>
          <a:prstGeom prst="rect">
            <a:avLst/>
          </a:prstGeom>
        </p:spPr>
      </p:pic>
    </p:spTree>
    <p:extLst>
      <p:ext uri="{BB962C8B-B14F-4D97-AF65-F5344CB8AC3E}">
        <p14:creationId xmlns:p14="http://schemas.microsoft.com/office/powerpoint/2010/main" val="3000840564"/>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Const qualifier and pointers</a:t>
            </a:r>
            <a:endParaRPr lang="en-RU" dirty="0"/>
          </a:p>
        </p:txBody>
      </p:sp>
      <p:sp>
        <p:nvSpPr>
          <p:cNvPr id="3" name="TextBox 2">
            <a:extLst>
              <a:ext uri="{FF2B5EF4-FFF2-40B4-BE49-F238E27FC236}">
                <a16:creationId xmlns:a16="http://schemas.microsoft.com/office/drawing/2014/main" id="{1A6D84E7-027C-A148-BC68-42AA35E3B6D8}"/>
              </a:ext>
            </a:extLst>
          </p:cNvPr>
          <p:cNvSpPr txBox="1"/>
          <p:nvPr/>
        </p:nvSpPr>
        <p:spPr>
          <a:xfrm>
            <a:off x="1120775" y="2444403"/>
            <a:ext cx="652436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A pointer to a </a:t>
            </a:r>
            <a:r>
              <a:rPr lang="en-GB" dirty="0" err="1"/>
              <a:t>const</a:t>
            </a:r>
            <a:r>
              <a:rPr lang="en-GB" dirty="0"/>
              <a:t> returns a </a:t>
            </a:r>
            <a:r>
              <a:rPr lang="en-GB" dirty="0" err="1"/>
              <a:t>const</a:t>
            </a:r>
            <a:r>
              <a:rPr lang="en-GB" dirty="0"/>
              <a:t> when dereferenced.</a:t>
            </a:r>
          </a:p>
          <a:p>
            <a:pPr hangingPunct="0"/>
            <a:endParaRPr lang="en-GB" dirty="0"/>
          </a:p>
          <a:p>
            <a:pPr hangingPunct="0"/>
            <a:r>
              <a:rPr lang="en-GB" dirty="0"/>
              <a:t>A pointer to a </a:t>
            </a:r>
            <a:r>
              <a:rPr lang="en-GB" dirty="0" err="1"/>
              <a:t>const</a:t>
            </a:r>
            <a:r>
              <a:rPr lang="en-GB" dirty="0"/>
              <a:t> cannot be assigned to an normal pointer, but vice versa is allowed.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79D2D2D4-7095-AD48-BA7E-3470B9D55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0209" y="1495167"/>
            <a:ext cx="3238500" cy="3098800"/>
          </a:xfrm>
          <a:prstGeom prst="rect">
            <a:avLst/>
          </a:prstGeom>
        </p:spPr>
      </p:pic>
      <p:sp>
        <p:nvSpPr>
          <p:cNvPr id="8" name="TextBox 7">
            <a:extLst>
              <a:ext uri="{FF2B5EF4-FFF2-40B4-BE49-F238E27FC236}">
                <a16:creationId xmlns:a16="http://schemas.microsoft.com/office/drawing/2014/main" id="{9D921CDB-CAFF-8042-94AC-05B10A974246}"/>
              </a:ext>
            </a:extLst>
          </p:cNvPr>
          <p:cNvSpPr txBox="1"/>
          <p:nvPr/>
        </p:nvSpPr>
        <p:spPr>
          <a:xfrm>
            <a:off x="1915296" y="5254091"/>
            <a:ext cx="855618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b="1" dirty="0"/>
              <a:t>Conclusion</a:t>
            </a:r>
            <a:r>
              <a:rPr lang="en-GB" dirty="0"/>
              <a:t>: any operation should not underpromote (</a:t>
            </a:r>
            <a:r>
              <a:rPr lang="en-GB" i="1" dirty="0"/>
              <a:t>get rid of</a:t>
            </a:r>
            <a:r>
              <a:rPr lang="en-GB" dirty="0"/>
              <a:t>) the </a:t>
            </a:r>
            <a:r>
              <a:rPr lang="en-GB" b="1" dirty="0" err="1"/>
              <a:t>const</a:t>
            </a:r>
            <a:r>
              <a:rPr lang="en-GB" dirty="0"/>
              <a:t> qualifier.</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247112348"/>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Swap</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4" y="1747866"/>
            <a:ext cx="10187691"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Let's imagine the following problem: we want to swap the values ​​of variables.</a:t>
            </a:r>
            <a:endParaRPr lang="ru-RU" dirty="0"/>
          </a:p>
          <a:p>
            <a:pPr hangingPunct="0"/>
            <a:r>
              <a:rPr lang="en-GB" dirty="0"/>
              <a:t>Moreover, we want to create exactly the function that will do this.</a:t>
            </a:r>
          </a:p>
          <a:p>
            <a:pPr hangingPunct="0"/>
            <a:endParaRPr lang="en-GB" dirty="0"/>
          </a:p>
          <a:p>
            <a:pPr hangingPunct="0"/>
            <a:r>
              <a:rPr lang="en-GB" dirty="0"/>
              <a:t>Formally, we want to create a function that will take </a:t>
            </a:r>
            <a:r>
              <a:rPr lang="en-US" dirty="0"/>
              <a:t>two</a:t>
            </a:r>
            <a:r>
              <a:rPr lang="en-GB" dirty="0"/>
              <a:t> variables and swap their values.</a:t>
            </a:r>
          </a:p>
          <a:p>
            <a:pPr hangingPunct="0"/>
            <a:r>
              <a:rPr lang="en-GB" dirty="0"/>
              <a:t>Let's try to implement such a function.</a:t>
            </a:r>
            <a:endParaRPr kumimoji="0" lang="en-RU" sz="1800" b="1"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EF4D1D08-A08D-3D42-8572-40F98050AF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8589" y="3429000"/>
            <a:ext cx="3997411" cy="2992933"/>
          </a:xfrm>
          <a:prstGeom prst="rect">
            <a:avLst/>
          </a:prstGeom>
        </p:spPr>
      </p:pic>
      <p:pic>
        <p:nvPicPr>
          <p:cNvPr id="7" name="Picture 6">
            <a:extLst>
              <a:ext uri="{FF2B5EF4-FFF2-40B4-BE49-F238E27FC236}">
                <a16:creationId xmlns:a16="http://schemas.microsoft.com/office/drawing/2014/main" id="{A7C5CD7A-E45E-EE48-B8AF-B4E122ACA3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967" y="4279136"/>
            <a:ext cx="558800" cy="342900"/>
          </a:xfrm>
          <a:prstGeom prst="rect">
            <a:avLst/>
          </a:prstGeom>
        </p:spPr>
      </p:pic>
      <p:sp>
        <p:nvSpPr>
          <p:cNvPr id="8" name="TextBox 7">
            <a:extLst>
              <a:ext uri="{FF2B5EF4-FFF2-40B4-BE49-F238E27FC236}">
                <a16:creationId xmlns:a16="http://schemas.microsoft.com/office/drawing/2014/main" id="{041FF500-E4B9-8B48-84C7-D74AC3D5D55B}"/>
              </a:ext>
            </a:extLst>
          </p:cNvPr>
          <p:cNvSpPr txBox="1"/>
          <p:nvPr/>
        </p:nvSpPr>
        <p:spPr>
          <a:xfrm>
            <a:off x="6455516" y="3428999"/>
            <a:ext cx="214045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RU" sz="1800" b="0" i="0" u="none" strike="noStrike" cap="none" spc="0" normalizeH="0" baseline="0" dirty="0">
                <a:ln>
                  <a:noFill/>
                </a:ln>
                <a:solidFill>
                  <a:srgbClr val="323332"/>
                </a:solidFill>
                <a:effectLst/>
                <a:uFillTx/>
                <a:latin typeface="Helvetica" pitchFamily="2" charset="0"/>
                <a:ea typeface="+mj-ea"/>
                <a:cs typeface="+mj-cs"/>
                <a:sym typeface="Calibri"/>
              </a:rPr>
              <a:t>But</a:t>
            </a:r>
            <a:r>
              <a:rPr kumimoji="0" lang="en-RU" sz="1800" b="0" i="0" u="none" strike="noStrike" cap="none" spc="0" normalizeH="0" baseline="0" dirty="0">
                <a:ln>
                  <a:noFill/>
                </a:ln>
                <a:solidFill>
                  <a:srgbClr val="323332"/>
                </a:solidFill>
                <a:effectLst/>
                <a:uFillTx/>
                <a:latin typeface="+mj-lt"/>
                <a:ea typeface="+mj-ea"/>
                <a:cs typeface="+mj-cs"/>
                <a:sym typeface="Calibri"/>
              </a:rPr>
              <a:t> it doesn’t work =(</a:t>
            </a:r>
          </a:p>
          <a:p>
            <a:pPr marL="0" marR="0" indent="0" algn="l" defTabSz="914400" rtl="0" fontAlgn="auto" latinLnBrk="0" hangingPunct="0">
              <a:lnSpc>
                <a:spcPct val="100000"/>
              </a:lnSpc>
              <a:spcBef>
                <a:spcPts val="0"/>
              </a:spcBef>
              <a:spcAft>
                <a:spcPts val="0"/>
              </a:spcAft>
              <a:buClrTx/>
              <a:buSzTx/>
              <a:buFontTx/>
              <a:buNone/>
              <a:tabLst/>
            </a:pPr>
            <a:r>
              <a:rPr lang="en-RU" dirty="0">
                <a:solidFill>
                  <a:srgbClr val="323332"/>
                </a:solidFill>
                <a:latin typeface="+mj-lt"/>
                <a:ea typeface="+mj-ea"/>
                <a:cs typeface="+mj-cs"/>
                <a:sym typeface="Calibri"/>
              </a:rPr>
              <a:t>Why?</a:t>
            </a:r>
          </a:p>
        </p:txBody>
      </p:sp>
    </p:spTree>
    <p:extLst>
      <p:ext uri="{BB962C8B-B14F-4D97-AF65-F5344CB8AC3E}">
        <p14:creationId xmlns:p14="http://schemas.microsoft.com/office/powerpoint/2010/main" val="2135920913"/>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Swap</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5" y="1295772"/>
            <a:ext cx="10187691" cy="2308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When we pass an argument to a function by value (as in the previous example), in fact, we are creating a copy of the variable, and not passing this particular variable! So, in previous implementation of the swap function, we do not work with the initial variables x and y, but with their </a:t>
            </a:r>
            <a:r>
              <a:rPr lang="en-GB" b="1" dirty="0"/>
              <a:t>copies</a:t>
            </a:r>
            <a:r>
              <a:rPr lang="en-GB" dirty="0"/>
              <a:t>.</a:t>
            </a:r>
          </a:p>
          <a:p>
            <a:pPr hangingPunct="0"/>
            <a:r>
              <a:rPr lang="en-GB" dirty="0"/>
              <a:t>But how, then, can we access the original variables x and y!? Well, for example, we can pass the addresses of these variables to the function, and not just copy their values! To do this, let's change the signature of the swap function to receive pointers to the original two variables, not copies of them!</a:t>
            </a:r>
            <a:endParaRPr kumimoji="0" lang="en-RU" sz="1800" b="1" i="0" u="none" strike="noStrike" cap="none" spc="0" normalizeH="0" baseline="0" dirty="0">
              <a:ln>
                <a:noFill/>
              </a:ln>
              <a:solidFill>
                <a:srgbClr val="323332"/>
              </a:solidFill>
              <a:effectLst/>
              <a:uFillTx/>
              <a:latin typeface="+mj-lt"/>
              <a:ea typeface="+mj-ea"/>
              <a:cs typeface="+mj-cs"/>
              <a:sym typeface="Calibri"/>
            </a:endParaRPr>
          </a:p>
        </p:txBody>
      </p:sp>
      <p:pic>
        <p:nvPicPr>
          <p:cNvPr id="6" name="Picture 5">
            <a:extLst>
              <a:ext uri="{FF2B5EF4-FFF2-40B4-BE49-F238E27FC236}">
                <a16:creationId xmlns:a16="http://schemas.microsoft.com/office/drawing/2014/main" id="{A406F44E-5715-7248-BA81-4D84D14A8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7811" y="3604094"/>
            <a:ext cx="3739614" cy="3025306"/>
          </a:xfrm>
          <a:prstGeom prst="rect">
            <a:avLst/>
          </a:prstGeom>
        </p:spPr>
      </p:pic>
      <p:pic>
        <p:nvPicPr>
          <p:cNvPr id="10" name="Picture 9">
            <a:extLst>
              <a:ext uri="{FF2B5EF4-FFF2-40B4-BE49-F238E27FC236}">
                <a16:creationId xmlns:a16="http://schemas.microsoft.com/office/drawing/2014/main" id="{9CA29FE5-C4DB-EA4C-93BF-DBA9EE3D1A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4415" y="4027199"/>
            <a:ext cx="596900" cy="368300"/>
          </a:xfrm>
          <a:prstGeom prst="rect">
            <a:avLst/>
          </a:prstGeom>
        </p:spPr>
      </p:pic>
      <p:sp>
        <p:nvSpPr>
          <p:cNvPr id="11" name="TextBox 10">
            <a:extLst>
              <a:ext uri="{FF2B5EF4-FFF2-40B4-BE49-F238E27FC236}">
                <a16:creationId xmlns:a16="http://schemas.microsoft.com/office/drawing/2014/main" id="{5E29FAE8-708D-6644-BFD0-2C4379BCB5B8}"/>
              </a:ext>
            </a:extLst>
          </p:cNvPr>
          <p:cNvSpPr txBox="1"/>
          <p:nvPr/>
        </p:nvSpPr>
        <p:spPr>
          <a:xfrm>
            <a:off x="6214620" y="3626296"/>
            <a:ext cx="451661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And this time everything works as it should!</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Tree>
    <p:extLst>
      <p:ext uri="{BB962C8B-B14F-4D97-AF65-F5344CB8AC3E}">
        <p14:creationId xmlns:p14="http://schemas.microsoft.com/office/powerpoint/2010/main" val="2527886907"/>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Swap</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5" y="1717854"/>
            <a:ext cx="1018769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We can improve the code a bit by keeping the </a:t>
            </a:r>
            <a:r>
              <a:rPr lang="en-GB" b="1" dirty="0" err="1"/>
              <a:t>const</a:t>
            </a:r>
            <a:r>
              <a:rPr lang="en-GB" dirty="0"/>
              <a:t> rule, which states: everything that can be </a:t>
            </a:r>
            <a:r>
              <a:rPr lang="en-GB" dirty="0" err="1"/>
              <a:t>const</a:t>
            </a:r>
            <a:r>
              <a:rPr lang="en-GB" dirty="0"/>
              <a:t> must be const.</a:t>
            </a:r>
          </a:p>
          <a:p>
            <a:pPr hangingPunct="0"/>
            <a:endParaRPr lang="en-GB" dirty="0"/>
          </a:p>
          <a:p>
            <a:pPr hangingPunct="0"/>
            <a:r>
              <a:rPr lang="en-GB" dirty="0"/>
              <a:t>For example, in this problem, we can make </a:t>
            </a:r>
            <a:r>
              <a:rPr lang="en-GB" b="1" dirty="0" err="1"/>
              <a:t>const</a:t>
            </a:r>
            <a:r>
              <a:rPr lang="en-GB" dirty="0"/>
              <a:t> pointers (but NOT pointers to </a:t>
            </a:r>
            <a:r>
              <a:rPr lang="en-GB" b="1" dirty="0" err="1"/>
              <a:t>const</a:t>
            </a:r>
            <a:r>
              <a:rPr lang="en-GB" dirty="0"/>
              <a:t>).</a:t>
            </a:r>
            <a:endParaRPr kumimoji="0" lang="en-RU" sz="1800" b="1" i="0" u="none" strike="noStrike" cap="none" spc="0" normalizeH="0" baseline="0" dirty="0">
              <a:ln>
                <a:noFill/>
              </a:ln>
              <a:solidFill>
                <a:srgbClr val="323332"/>
              </a:solidFill>
              <a:effectLst/>
              <a:uFillTx/>
              <a:latin typeface="+mj-lt"/>
              <a:ea typeface="+mj-ea"/>
              <a:cs typeface="+mj-cs"/>
              <a:sym typeface="Calibri"/>
            </a:endParaRPr>
          </a:p>
        </p:txBody>
      </p:sp>
      <p:pic>
        <p:nvPicPr>
          <p:cNvPr id="5" name="Picture 4">
            <a:extLst>
              <a:ext uri="{FF2B5EF4-FFF2-40B4-BE49-F238E27FC236}">
                <a16:creationId xmlns:a16="http://schemas.microsoft.com/office/drawing/2014/main" id="{CF299E07-709B-1348-A98C-8C9B166945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1239" y="3703599"/>
            <a:ext cx="5369521" cy="1892271"/>
          </a:xfrm>
          <a:prstGeom prst="rect">
            <a:avLst/>
          </a:prstGeom>
        </p:spPr>
      </p:pic>
    </p:spTree>
    <p:extLst>
      <p:ext uri="{BB962C8B-B14F-4D97-AF65-F5344CB8AC3E}">
        <p14:creationId xmlns:p14="http://schemas.microsoft.com/office/powerpoint/2010/main" val="1495421327"/>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References</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5" y="1241768"/>
            <a:ext cx="1018769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fact, before the invention of C ++, the method I showed was the only method for passing initial variables to functions. This method is not very simple, as it requires a lot of dereferencing and address-of operations. In addition, you always need to make sure everything is fine with the pointer. For example, if you accidentally delete an object and then refer to it by the pointer, it’ll be an UB:</a:t>
            </a:r>
          </a:p>
        </p:txBody>
      </p:sp>
      <p:sp>
        <p:nvSpPr>
          <p:cNvPr id="4" name="TextBox 3">
            <a:extLst>
              <a:ext uri="{FF2B5EF4-FFF2-40B4-BE49-F238E27FC236}">
                <a16:creationId xmlns:a16="http://schemas.microsoft.com/office/drawing/2014/main" id="{826B14F2-027E-1749-8EBD-C64ACD4D63EA}"/>
              </a:ext>
            </a:extLst>
          </p:cNvPr>
          <p:cNvSpPr txBox="1"/>
          <p:nvPr/>
        </p:nvSpPr>
        <p:spPr>
          <a:xfrm>
            <a:off x="1120775" y="5671752"/>
            <a:ext cx="940257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hangingPunct="0"/>
            <a:r>
              <a:rPr lang="en-GB" dirty="0"/>
              <a:t>But with the invention of C ++, everything changed and the concept of references emerged.</a:t>
            </a:r>
            <a:endParaRPr lang="en-RU" b="1" dirty="0">
              <a:solidFill>
                <a:srgbClr val="323332"/>
              </a:solidFill>
              <a:sym typeface="Calibri"/>
            </a:endParaRPr>
          </a:p>
        </p:txBody>
      </p:sp>
      <p:pic>
        <p:nvPicPr>
          <p:cNvPr id="7" name="Picture 6">
            <a:extLst>
              <a:ext uri="{FF2B5EF4-FFF2-40B4-BE49-F238E27FC236}">
                <a16:creationId xmlns:a16="http://schemas.microsoft.com/office/drawing/2014/main" id="{CD59DAF0-02E9-DB4B-9B1F-E8098AA00C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805" y="2761088"/>
            <a:ext cx="6320390" cy="2742180"/>
          </a:xfrm>
          <a:prstGeom prst="rect">
            <a:avLst/>
          </a:prstGeom>
        </p:spPr>
      </p:pic>
    </p:spTree>
    <p:extLst>
      <p:ext uri="{BB962C8B-B14F-4D97-AF65-F5344CB8AC3E}">
        <p14:creationId xmlns:p14="http://schemas.microsoft.com/office/powerpoint/2010/main" val="1742910453"/>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References</a:t>
            </a:r>
            <a:endParaRPr lang="en-RU" dirty="0"/>
          </a:p>
        </p:txBody>
      </p:sp>
      <p:sp>
        <p:nvSpPr>
          <p:cNvPr id="3" name="TextBox 2">
            <a:extLst>
              <a:ext uri="{FF2B5EF4-FFF2-40B4-BE49-F238E27FC236}">
                <a16:creationId xmlns:a16="http://schemas.microsoft.com/office/drawing/2014/main" id="{4D427F0F-B880-5746-99B2-9C08EACA1137}"/>
              </a:ext>
            </a:extLst>
          </p:cNvPr>
          <p:cNvSpPr txBox="1"/>
          <p:nvPr/>
        </p:nvSpPr>
        <p:spPr>
          <a:xfrm>
            <a:off x="1120775" y="1241768"/>
            <a:ext cx="10187691"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In Python, for example, if we create a list and create a variable to which we assign the value of this list, we will NOT copy the list, but create a reference to it!</a:t>
            </a:r>
          </a:p>
        </p:txBody>
      </p:sp>
      <p:pic>
        <p:nvPicPr>
          <p:cNvPr id="6" name="Picture 5">
            <a:extLst>
              <a:ext uri="{FF2B5EF4-FFF2-40B4-BE49-F238E27FC236}">
                <a16:creationId xmlns:a16="http://schemas.microsoft.com/office/drawing/2014/main" id="{A8D7F27E-5D8F-6849-B179-ADB542ACFC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775" y="2225625"/>
            <a:ext cx="2413000" cy="1778000"/>
          </a:xfrm>
          <a:prstGeom prst="rect">
            <a:avLst/>
          </a:prstGeom>
        </p:spPr>
      </p:pic>
      <p:pic>
        <p:nvPicPr>
          <p:cNvPr id="9" name="Picture 8">
            <a:extLst>
              <a:ext uri="{FF2B5EF4-FFF2-40B4-BE49-F238E27FC236}">
                <a16:creationId xmlns:a16="http://schemas.microsoft.com/office/drawing/2014/main" id="{4BA228E1-792E-F246-8A8C-2A3F40FC7D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6177" y="2225625"/>
            <a:ext cx="457200" cy="520700"/>
          </a:xfrm>
          <a:prstGeom prst="rect">
            <a:avLst/>
          </a:prstGeom>
        </p:spPr>
      </p:pic>
      <p:sp>
        <p:nvSpPr>
          <p:cNvPr id="10" name="TextBox 9">
            <a:extLst>
              <a:ext uri="{FF2B5EF4-FFF2-40B4-BE49-F238E27FC236}">
                <a16:creationId xmlns:a16="http://schemas.microsoft.com/office/drawing/2014/main" id="{43DBAD32-DC1D-244B-8D58-2A1C01453367}"/>
              </a:ext>
            </a:extLst>
          </p:cNvPr>
          <p:cNvSpPr txBox="1"/>
          <p:nvPr/>
        </p:nvSpPr>
        <p:spPr>
          <a:xfrm>
            <a:off x="4769708" y="2214677"/>
            <a:ext cx="596831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You will find similar </a:t>
            </a:r>
            <a:r>
              <a:rPr lang="en-GB" dirty="0" err="1"/>
              <a:t>behavior</a:t>
            </a:r>
            <a:r>
              <a:rPr lang="en-GB" dirty="0"/>
              <a:t> in some cases in Java, JavaScript, TypeScript, and many other programming languages. In them - the concept of a link is built into the language, but you have a way to control whether to create a reference to an object, or make a copy of it.</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sp>
        <p:nvSpPr>
          <p:cNvPr id="11" name="TextBox 10">
            <a:extLst>
              <a:ext uri="{FF2B5EF4-FFF2-40B4-BE49-F238E27FC236}">
                <a16:creationId xmlns:a16="http://schemas.microsoft.com/office/drawing/2014/main" id="{BF353910-2AFC-3A4D-A9B2-8C983552B7B5}"/>
              </a:ext>
            </a:extLst>
          </p:cNvPr>
          <p:cNvSpPr txBox="1"/>
          <p:nvPr/>
        </p:nvSpPr>
        <p:spPr>
          <a:xfrm>
            <a:off x="1000897" y="4630507"/>
            <a:ext cx="586946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Similarly in C ++, we can create references to objects (variables). However, in C ++, by default, </a:t>
            </a:r>
            <a:r>
              <a:rPr lang="en-US" dirty="0"/>
              <a:t>the </a:t>
            </a:r>
            <a:r>
              <a:rPr lang="en-GB" dirty="0"/>
              <a:t>copy is getting created, not creating a reference. This is what distinguishes C ++ from Python and the other languages ​​listed above.</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15" name="Picture 14">
            <a:extLst>
              <a:ext uri="{FF2B5EF4-FFF2-40B4-BE49-F238E27FC236}">
                <a16:creationId xmlns:a16="http://schemas.microsoft.com/office/drawing/2014/main" id="{AA0D5886-79AB-434C-8271-3BA4E203F4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4134" y="6388218"/>
            <a:ext cx="889000" cy="368300"/>
          </a:xfrm>
          <a:prstGeom prst="rect">
            <a:avLst/>
          </a:prstGeom>
        </p:spPr>
      </p:pic>
      <p:pic>
        <p:nvPicPr>
          <p:cNvPr id="5" name="Picture 4">
            <a:extLst>
              <a:ext uri="{FF2B5EF4-FFF2-40B4-BE49-F238E27FC236}">
                <a16:creationId xmlns:a16="http://schemas.microsoft.com/office/drawing/2014/main" id="{5B0E3E6E-EDA0-484E-B74E-B3E94893C8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4134" y="3919175"/>
            <a:ext cx="4513001" cy="2339635"/>
          </a:xfrm>
          <a:prstGeom prst="rect">
            <a:avLst/>
          </a:prstGeom>
        </p:spPr>
      </p:pic>
    </p:spTree>
    <p:extLst>
      <p:ext uri="{BB962C8B-B14F-4D97-AF65-F5344CB8AC3E}">
        <p14:creationId xmlns:p14="http://schemas.microsoft.com/office/powerpoint/2010/main" val="2482884973"/>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References</a:t>
            </a:r>
            <a:endParaRPr lang="en-RU" dirty="0"/>
          </a:p>
        </p:txBody>
      </p:sp>
      <p:sp>
        <p:nvSpPr>
          <p:cNvPr id="10" name="TextBox 9">
            <a:extLst>
              <a:ext uri="{FF2B5EF4-FFF2-40B4-BE49-F238E27FC236}">
                <a16:creationId xmlns:a16="http://schemas.microsoft.com/office/drawing/2014/main" id="{43DBAD32-DC1D-244B-8D58-2A1C01453367}"/>
              </a:ext>
            </a:extLst>
          </p:cNvPr>
          <p:cNvSpPr txBox="1"/>
          <p:nvPr/>
        </p:nvSpPr>
        <p:spPr>
          <a:xfrm>
            <a:off x="4782065" y="1623066"/>
            <a:ext cx="596831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To create a reference to a variable in C ++, you must use the ampersand character in declaration (not to be confused with the address-of operator!)</a:t>
            </a:r>
            <a:endParaRPr lang="ru-RU" dirty="0"/>
          </a:p>
          <a:p>
            <a:pPr hangingPunct="0"/>
            <a:endParaRPr kumimoji="0" lang="ru-RU" sz="1800" b="0" i="0" u="none" strike="noStrike" cap="none" spc="0" normalizeH="0" baseline="0" dirty="0">
              <a:ln>
                <a:noFill/>
              </a:ln>
              <a:solidFill>
                <a:srgbClr val="323332"/>
              </a:solidFill>
              <a:effectLst/>
              <a:uFillTx/>
              <a:latin typeface="+mj-lt"/>
              <a:ea typeface="+mj-ea"/>
              <a:cs typeface="+mj-cs"/>
              <a:sym typeface="Calibri"/>
            </a:endParaRPr>
          </a:p>
          <a:p>
            <a:pPr hangingPunct="0"/>
            <a:r>
              <a:rPr lang="en-GB" b="1" dirty="0"/>
              <a:t>&amp;</a:t>
            </a:r>
            <a:r>
              <a:rPr lang="en-GB" dirty="0"/>
              <a:t> here denotes a modifier of type </a:t>
            </a:r>
            <a:r>
              <a:rPr lang="en-GB" b="1" dirty="0"/>
              <a:t>int</a:t>
            </a:r>
            <a:r>
              <a:rPr lang="en-GB" dirty="0"/>
              <a:t> (as in the case of a pointer). That is, the type of variable </a:t>
            </a:r>
            <a:r>
              <a:rPr lang="en-GB" b="1" dirty="0"/>
              <a:t>b </a:t>
            </a:r>
            <a:r>
              <a:rPr lang="en-GB" dirty="0"/>
              <a:t>is int </a:t>
            </a:r>
            <a:r>
              <a:rPr lang="en-GB" b="1" dirty="0"/>
              <a:t>&amp;</a:t>
            </a:r>
            <a:r>
              <a:rPr lang="en-GB" dirty="0"/>
              <a:t> (not </a:t>
            </a:r>
            <a:r>
              <a:rPr lang="en-GB" b="1" dirty="0"/>
              <a:t>int</a:t>
            </a:r>
            <a:r>
              <a:rPr lang="en-GB" dirty="0"/>
              <a:t>!).</a:t>
            </a:r>
            <a:endParaRPr lang="ru-RU" dirty="0"/>
          </a:p>
        </p:txBody>
      </p:sp>
      <p:sp>
        <p:nvSpPr>
          <p:cNvPr id="4" name="TextBox 3">
            <a:extLst>
              <a:ext uri="{FF2B5EF4-FFF2-40B4-BE49-F238E27FC236}">
                <a16:creationId xmlns:a16="http://schemas.microsoft.com/office/drawing/2014/main" id="{2BF47A56-E54F-0D42-8AAC-79F428ACF991}"/>
              </a:ext>
            </a:extLst>
          </p:cNvPr>
          <p:cNvSpPr txBox="1"/>
          <p:nvPr/>
        </p:nvSpPr>
        <p:spPr>
          <a:xfrm>
            <a:off x="1882560" y="4376394"/>
            <a:ext cx="2437971"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Now, any action with variable b will also change variable a!</a:t>
            </a:r>
            <a:endParaRPr kumimoji="0" lang="en-RU" sz="1800" b="0" i="0" u="none" strike="noStrike" cap="none" spc="0" normalizeH="0" baseline="0" dirty="0">
              <a:ln>
                <a:noFill/>
              </a:ln>
              <a:solidFill>
                <a:srgbClr val="323332"/>
              </a:solidFill>
              <a:effectLst/>
              <a:uFillTx/>
              <a:latin typeface="+mj-lt"/>
              <a:ea typeface="+mj-ea"/>
              <a:cs typeface="+mj-cs"/>
              <a:sym typeface="Calibri"/>
            </a:endParaRPr>
          </a:p>
        </p:txBody>
      </p:sp>
      <p:pic>
        <p:nvPicPr>
          <p:cNvPr id="7" name="Picture 6">
            <a:extLst>
              <a:ext uri="{FF2B5EF4-FFF2-40B4-BE49-F238E27FC236}">
                <a16:creationId xmlns:a16="http://schemas.microsoft.com/office/drawing/2014/main" id="{DE39CD6C-EB7F-7A43-A739-062A495EB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335" y="1623066"/>
            <a:ext cx="1968414" cy="1780946"/>
          </a:xfrm>
          <a:prstGeom prst="rect">
            <a:avLst/>
          </a:prstGeom>
        </p:spPr>
      </p:pic>
      <p:pic>
        <p:nvPicPr>
          <p:cNvPr id="12" name="Picture 11">
            <a:extLst>
              <a:ext uri="{FF2B5EF4-FFF2-40B4-BE49-F238E27FC236}">
                <a16:creationId xmlns:a16="http://schemas.microsoft.com/office/drawing/2014/main" id="{26A6D980-C601-774E-A866-0E25715E3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2885" y="4283722"/>
            <a:ext cx="4546600" cy="2032000"/>
          </a:xfrm>
          <a:prstGeom prst="rect">
            <a:avLst/>
          </a:prstGeom>
        </p:spPr>
      </p:pic>
      <p:pic>
        <p:nvPicPr>
          <p:cNvPr id="16" name="Picture 15">
            <a:extLst>
              <a:ext uri="{FF2B5EF4-FFF2-40B4-BE49-F238E27FC236}">
                <a16:creationId xmlns:a16="http://schemas.microsoft.com/office/drawing/2014/main" id="{8719C799-1315-D647-A55B-DB7B8D84B9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2885" y="6418352"/>
            <a:ext cx="939800" cy="266700"/>
          </a:xfrm>
          <a:prstGeom prst="rect">
            <a:avLst/>
          </a:prstGeom>
        </p:spPr>
      </p:pic>
    </p:spTree>
    <p:extLst>
      <p:ext uri="{BB962C8B-B14F-4D97-AF65-F5344CB8AC3E}">
        <p14:creationId xmlns:p14="http://schemas.microsoft.com/office/powerpoint/2010/main" val="265232893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References</a:t>
            </a:r>
            <a:endParaRPr lang="en-RU" dirty="0"/>
          </a:p>
        </p:txBody>
      </p:sp>
      <p:sp>
        <p:nvSpPr>
          <p:cNvPr id="10" name="TextBox 9">
            <a:extLst>
              <a:ext uri="{FF2B5EF4-FFF2-40B4-BE49-F238E27FC236}">
                <a16:creationId xmlns:a16="http://schemas.microsoft.com/office/drawing/2014/main" id="{43DBAD32-DC1D-244B-8D58-2A1C01453367}"/>
              </a:ext>
            </a:extLst>
          </p:cNvPr>
          <p:cNvSpPr txBox="1"/>
          <p:nvPr/>
        </p:nvSpPr>
        <p:spPr>
          <a:xfrm>
            <a:off x="4797245" y="2213574"/>
            <a:ext cx="6053944"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US" dirty="0"/>
              <a:t>References</a:t>
            </a:r>
            <a:r>
              <a:rPr lang="en-GB" dirty="0"/>
              <a:t> can be passed to functions. In this case, we will NOT create a copy, but pass the variable itself to the function. This way we can change the value of the original variable without using pointers!</a:t>
            </a:r>
          </a:p>
          <a:p>
            <a:pPr hangingPunct="0"/>
            <a:endParaRPr lang="en-GB" dirty="0"/>
          </a:p>
          <a:p>
            <a:pPr hangingPunct="0"/>
            <a:r>
              <a:rPr lang="en-US" dirty="0"/>
              <a:t>In this case, everything is fine</a:t>
            </a:r>
            <a:endParaRPr lang="en-GB" dirty="0"/>
          </a:p>
        </p:txBody>
      </p:sp>
      <p:pic>
        <p:nvPicPr>
          <p:cNvPr id="5" name="Picture 4">
            <a:extLst>
              <a:ext uri="{FF2B5EF4-FFF2-40B4-BE49-F238E27FC236}">
                <a16:creationId xmlns:a16="http://schemas.microsoft.com/office/drawing/2014/main" id="{2695992D-34F4-7942-9C20-903ECDF247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662" y="2213574"/>
            <a:ext cx="2908300" cy="3340100"/>
          </a:xfrm>
          <a:prstGeom prst="rect">
            <a:avLst/>
          </a:prstGeom>
        </p:spPr>
      </p:pic>
    </p:spTree>
    <p:extLst>
      <p:ext uri="{BB962C8B-B14F-4D97-AF65-F5344CB8AC3E}">
        <p14:creationId xmlns:p14="http://schemas.microsoft.com/office/powerpoint/2010/main" val="1370358064"/>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E1642DD-3082-0146-B8C3-B7E8C1DFCC6A}"/>
              </a:ext>
            </a:extLst>
          </p:cNvPr>
          <p:cNvSpPr>
            <a:spLocks noGrp="1"/>
          </p:cNvSpPr>
          <p:nvPr>
            <p:ph type="body" sz="quarter" idx="13"/>
          </p:nvPr>
        </p:nvSpPr>
        <p:spPr/>
        <p:txBody>
          <a:bodyPr>
            <a:normAutofit fontScale="92500" lnSpcReduction="20000"/>
          </a:bodyPr>
          <a:lstStyle/>
          <a:p>
            <a:r>
              <a:rPr lang="en-US" dirty="0"/>
              <a:t>References</a:t>
            </a:r>
            <a:endParaRPr lang="en-RU" dirty="0"/>
          </a:p>
        </p:txBody>
      </p:sp>
      <p:sp>
        <p:nvSpPr>
          <p:cNvPr id="10" name="TextBox 9">
            <a:extLst>
              <a:ext uri="{FF2B5EF4-FFF2-40B4-BE49-F238E27FC236}">
                <a16:creationId xmlns:a16="http://schemas.microsoft.com/office/drawing/2014/main" id="{43DBAD32-DC1D-244B-8D58-2A1C01453367}"/>
              </a:ext>
            </a:extLst>
          </p:cNvPr>
          <p:cNvSpPr txBox="1"/>
          <p:nvPr/>
        </p:nvSpPr>
        <p:spPr>
          <a:xfrm>
            <a:off x="1247594" y="1286818"/>
            <a:ext cx="9292719"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hangingPunct="0"/>
            <a:r>
              <a:rPr lang="en-GB" dirty="0"/>
              <a:t>Moreover, references can not only be received by functions, but also returned from them!</a:t>
            </a:r>
            <a:endParaRPr lang="ru-RU" dirty="0"/>
          </a:p>
          <a:p>
            <a:pPr hangingPunct="0"/>
            <a:endParaRPr lang="ru-RU" dirty="0"/>
          </a:p>
          <a:p>
            <a:pPr hangingPunct="0"/>
            <a:r>
              <a:rPr lang="en-GB" dirty="0"/>
              <a:t>However, this trick will be useless to us before we look at classes.</a:t>
            </a:r>
          </a:p>
          <a:p>
            <a:pPr hangingPunct="0"/>
            <a:endParaRPr lang="en-GB" dirty="0"/>
          </a:p>
          <a:p>
            <a:pPr hangingPunct="0"/>
            <a:r>
              <a:rPr lang="en-GB" dirty="0"/>
              <a:t>Moreover, there is one very serious mistake associated with this that many programmers make: returning a reference to a local object from a function</a:t>
            </a:r>
          </a:p>
        </p:txBody>
      </p:sp>
      <p:pic>
        <p:nvPicPr>
          <p:cNvPr id="4" name="Picture 3">
            <a:extLst>
              <a:ext uri="{FF2B5EF4-FFF2-40B4-BE49-F238E27FC236}">
                <a16:creationId xmlns:a16="http://schemas.microsoft.com/office/drawing/2014/main" id="{ED714035-46AF-F045-A25F-CE5177B70E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7594" y="3327506"/>
            <a:ext cx="7099300" cy="3175000"/>
          </a:xfrm>
          <a:prstGeom prst="rect">
            <a:avLst/>
          </a:prstGeom>
        </p:spPr>
      </p:pic>
    </p:spTree>
    <p:extLst>
      <p:ext uri="{BB962C8B-B14F-4D97-AF65-F5344CB8AC3E}">
        <p14:creationId xmlns:p14="http://schemas.microsoft.com/office/powerpoint/2010/main" val="2353987504"/>
      </p:ext>
    </p:extLst>
  </p:cSld>
  <p:clrMapOvr>
    <a:masterClrMapping/>
  </p:clrMapOvr>
  <p:transition spd="med"/>
</p:sld>
</file>

<file path=ppt/theme/theme1.xml><?xml version="1.0" encoding="utf-8"?>
<a:theme xmlns:a="http://schemas.openxmlformats.org/drawingml/2006/main" name="3.Алгоритмы поиска">
  <a:themeElements>
    <a:clrScheme name="Тема Office">
      <a:dk1>
        <a:srgbClr val="323332"/>
      </a:dk1>
      <a:lt1>
        <a:srgbClr val="FFFFFF"/>
      </a:lt1>
      <a:dk2>
        <a:srgbClr val="A7A7A7"/>
      </a:dk2>
      <a:lt2>
        <a:srgbClr val="535353"/>
      </a:lt2>
      <a:accent1>
        <a:srgbClr val="FB2B38"/>
      </a:accent1>
      <a:accent2>
        <a:srgbClr val="74777B"/>
      </a:accent2>
      <a:accent3>
        <a:srgbClr val="E6E7E8"/>
      </a:accent3>
      <a:accent4>
        <a:srgbClr val="020302"/>
      </a:accent4>
      <a:accent5>
        <a:srgbClr val="FEFFFF"/>
      </a:accent5>
      <a:accent6>
        <a:srgbClr val="8E8F8F"/>
      </a:accent6>
      <a:hlink>
        <a:srgbClr val="0000FF"/>
      </a:hlink>
      <a:folHlink>
        <a:srgbClr val="FF00FF"/>
      </a:folHlink>
    </a:clrScheme>
    <a:fontScheme name="Тема Office">
      <a:majorFont>
        <a:latin typeface="Calibri"/>
        <a:ea typeface="Calibri"/>
        <a:cs typeface="Calibri"/>
      </a:majorFont>
      <a:minorFont>
        <a:latin typeface="Helvetica"/>
        <a:ea typeface="Helvetica"/>
        <a:cs typeface="Helvetica"/>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2">
          <a:schemeClr val="dk1"/>
        </a:lnRef>
        <a:fillRef idx="1">
          <a:schemeClr val="lt1"/>
        </a:fillRef>
        <a:effectRef idx="0">
          <a:schemeClr val="dk1"/>
        </a:effectRef>
        <a:fontRef idx="minor">
          <a:schemeClr val="dk1"/>
        </a:fontRef>
      </a:style>
    </a:spDef>
    <a:lnDef>
      <a:spPr/>
      <a:bodyPr/>
      <a:lstStyle/>
      <a:style>
        <a:lnRef idx="1">
          <a:schemeClr val="dk1"/>
        </a:lnRef>
        <a:fillRef idx="0">
          <a:schemeClr val="dk1"/>
        </a:fillRef>
        <a:effectRef idx="0">
          <a:schemeClr val="dk1"/>
        </a:effectRef>
        <a:fontRef idx="minor">
          <a:schemeClr val="tx1"/>
        </a:fontRef>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323332"/>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25640</TotalTime>
  <Words>7178</Words>
  <Application>Microsoft Macintosh PowerPoint</Application>
  <PresentationFormat>Widescreen</PresentationFormat>
  <Paragraphs>993</Paragraphs>
  <Slides>105</Slides>
  <Notes>90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105</vt:i4>
      </vt:variant>
    </vt:vector>
  </HeadingPairs>
  <TitlesOfParts>
    <vt:vector size="114" baseType="lpstr">
      <vt:lpstr>Arial</vt:lpstr>
      <vt:lpstr>Calibri</vt:lpstr>
      <vt:lpstr>Consolas</vt:lpstr>
      <vt:lpstr>Courier New</vt:lpstr>
      <vt:lpstr>Helvetica</vt:lpstr>
      <vt:lpstr>Proxima Nova Bold</vt:lpstr>
      <vt:lpstr>Proxima Nova Light</vt:lpstr>
      <vt:lpstr>Proxima Nova Regular</vt:lpstr>
      <vt:lpstr>3.Алгоритмы поиска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memes</dc:creator>
  <cp:lastModifiedBy>Microsoft Office User</cp:lastModifiedBy>
  <cp:revision>1313</cp:revision>
  <dcterms:created xsi:type="dcterms:W3CDTF">2020-10-11T07:52:54Z</dcterms:created>
  <dcterms:modified xsi:type="dcterms:W3CDTF">2022-10-16T22:43:11Z</dcterms:modified>
</cp:coreProperties>
</file>